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488" r:id="rId3"/>
    <p:sldId id="436" r:id="rId4"/>
    <p:sldId id="469" r:id="rId5"/>
    <p:sldId id="468" r:id="rId6"/>
    <p:sldId id="489" r:id="rId7"/>
    <p:sldId id="462" r:id="rId8"/>
    <p:sldId id="481" r:id="rId9"/>
    <p:sldId id="354" r:id="rId10"/>
    <p:sldId id="355" r:id="rId11"/>
    <p:sldId id="353" r:id="rId12"/>
    <p:sldId id="356" r:id="rId13"/>
    <p:sldId id="480" r:id="rId14"/>
    <p:sldId id="487" r:id="rId15"/>
    <p:sldId id="479" r:id="rId16"/>
    <p:sldId id="486" r:id="rId17"/>
    <p:sldId id="485" r:id="rId18"/>
    <p:sldId id="361" r:id="rId19"/>
    <p:sldId id="363" r:id="rId20"/>
    <p:sldId id="483" r:id="rId21"/>
    <p:sldId id="387" r:id="rId22"/>
    <p:sldId id="366" r:id="rId23"/>
    <p:sldId id="367" r:id="rId24"/>
    <p:sldId id="484" r:id="rId25"/>
    <p:sldId id="370"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5988" autoAdjust="0"/>
  </p:normalViewPr>
  <p:slideViewPr>
    <p:cSldViewPr snapToGrid="0">
      <p:cViewPr varScale="1">
        <p:scale>
          <a:sx n="117" d="100"/>
          <a:sy n="117" d="100"/>
        </p:scale>
        <p:origin x="400" y="168"/>
      </p:cViewPr>
      <p:guideLst>
        <p:guide orient="horz" pos="2160"/>
        <p:guide pos="3840"/>
      </p:guideLst>
    </p:cSldViewPr>
  </p:slideViewPr>
  <p:notesTextViewPr>
    <p:cViewPr>
      <p:scale>
        <a:sx n="1" d="1"/>
        <a:sy n="1" d="1"/>
      </p:scale>
      <p:origin x="0" y="0"/>
    </p:cViewPr>
  </p:notesTextViewPr>
  <p:sorterViewPr>
    <p:cViewPr>
      <p:scale>
        <a:sx n="60" d="100"/>
        <a:sy n="60" d="100"/>
      </p:scale>
      <p:origin x="0" y="1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78C5890-668A-4695-BEC3-28D393D95C36}" type="datetimeFigureOut">
              <a:rPr lang="en-PH" smtClean="0"/>
              <a:t>2/27/20</a:t>
            </a:fld>
            <a:endParaRPr lang="en-PH"/>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6E80C6F-8995-4EC6-9BFA-DF4BDEFFC08E}" type="slidenum">
              <a:rPr lang="en-PH" smtClean="0"/>
              <a:t>‹#›</a:t>
            </a:fld>
            <a:endParaRPr lang="en-PH"/>
          </a:p>
        </p:txBody>
      </p:sp>
    </p:spTree>
    <p:extLst>
      <p:ext uri="{BB962C8B-B14F-4D97-AF65-F5344CB8AC3E}">
        <p14:creationId xmlns:p14="http://schemas.microsoft.com/office/powerpoint/2010/main" val="3229086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Good morning to everyone, the Bureau</a:t>
            </a:r>
            <a:r>
              <a:rPr lang="en-PH" sz="1600" baseline="0" dirty="0"/>
              <a:t> of </a:t>
            </a:r>
            <a:r>
              <a:rPr lang="en-PH" sz="1600" dirty="0"/>
              <a:t>Soils and Water Management would like to thank the organizer for inviting</a:t>
            </a:r>
            <a:r>
              <a:rPr lang="en-PH" sz="1600" baseline="0" dirty="0"/>
              <a:t> us to this important forum. Our Director, Angel C. Enriquez was not able to be with us this morning b</a:t>
            </a:r>
            <a:r>
              <a:rPr lang="en-PH" sz="1600" dirty="0"/>
              <a:t>ecause</a:t>
            </a:r>
            <a:r>
              <a:rPr lang="en-PH" sz="1600" baseline="0" dirty="0"/>
              <a:t> of equally important commitment, on her behalf, I will be presenting to you the topic “Water Technologies for Sustainable </a:t>
            </a:r>
            <a:r>
              <a:rPr lang="en-PH" sz="1600" baseline="0"/>
              <a:t>Agriculture”.</a:t>
            </a:r>
            <a:endParaRPr lang="en-PH" sz="1600" baseline="0" dirty="0"/>
          </a:p>
          <a:p>
            <a:endParaRPr lang="en-PH" sz="1600" baseline="0" dirty="0"/>
          </a:p>
          <a:p>
            <a:r>
              <a:rPr lang="en-PH" sz="1600" dirty="0"/>
              <a:t>Responding</a:t>
            </a:r>
            <a:r>
              <a:rPr lang="en-PH" sz="1600" baseline="0" dirty="0"/>
              <a:t> to climate change while addressing food security problem requires strategic measures in the agriculture sector by way of pursuing a sustainable agriculture that takes into account our concern to increase agricultural production without comprising the sustainability of vital ecosystem, which is the main content of our presentation.</a:t>
            </a:r>
            <a:endParaRPr lang="en-PH" sz="1600" dirty="0"/>
          </a:p>
        </p:txBody>
      </p:sp>
      <p:sp>
        <p:nvSpPr>
          <p:cNvPr id="4" name="Slide Number Placeholder 3"/>
          <p:cNvSpPr>
            <a:spLocks noGrp="1"/>
          </p:cNvSpPr>
          <p:nvPr>
            <p:ph type="sldNum" sz="quarter" idx="10"/>
          </p:nvPr>
        </p:nvSpPr>
        <p:spPr/>
        <p:txBody>
          <a:bodyPr/>
          <a:lstStyle/>
          <a:p>
            <a:fld id="{76E80C6F-8995-4EC6-9BFA-DF4BDEFFC08E}" type="slidenum">
              <a:rPr lang="en-PH" smtClean="0"/>
              <a:t>1</a:t>
            </a:fld>
            <a:endParaRPr lang="en-PH" dirty="0"/>
          </a:p>
        </p:txBody>
      </p:sp>
    </p:spTree>
    <p:extLst>
      <p:ext uri="{BB962C8B-B14F-4D97-AF65-F5344CB8AC3E}">
        <p14:creationId xmlns:p14="http://schemas.microsoft.com/office/powerpoint/2010/main" val="115747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Similar to SWIP, small farm reservoir (SFR) intends to collect rainfall and run-off for immediate and future agricultural use. It is constructed with in the farmer’s farm for his own use, operation and management.</a:t>
            </a:r>
          </a:p>
          <a:p>
            <a:endParaRPr lang="en-PH" sz="1600" dirty="0"/>
          </a:p>
        </p:txBody>
      </p:sp>
      <p:sp>
        <p:nvSpPr>
          <p:cNvPr id="4" name="Slide Number Placeholder 3"/>
          <p:cNvSpPr>
            <a:spLocks noGrp="1"/>
          </p:cNvSpPr>
          <p:nvPr>
            <p:ph type="sldNum" sz="quarter" idx="10"/>
          </p:nvPr>
        </p:nvSpPr>
        <p:spPr/>
        <p:txBody>
          <a:bodyPr/>
          <a:lstStyle/>
          <a:p>
            <a:fld id="{76E80C6F-8995-4EC6-9BFA-DF4BDEFFC08E}" type="slidenum">
              <a:rPr lang="en-PH" smtClean="0"/>
              <a:t>11</a:t>
            </a:fld>
            <a:endParaRPr lang="en-PH"/>
          </a:p>
        </p:txBody>
      </p:sp>
    </p:spTree>
    <p:extLst>
      <p:ext uri="{BB962C8B-B14F-4D97-AF65-F5344CB8AC3E}">
        <p14:creationId xmlns:p14="http://schemas.microsoft.com/office/powerpoint/2010/main" val="381046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Here is the success story of the establishment of SFRs by the municipality of </a:t>
            </a:r>
            <a:r>
              <a:rPr lang="en-PH" sz="1600" dirty="0" err="1"/>
              <a:t>Bingawan</a:t>
            </a:r>
            <a:r>
              <a:rPr lang="en-PH" sz="1600" dirty="0"/>
              <a:t> Iloilo. Through good governance and optimization of limited resources with </a:t>
            </a:r>
            <a:r>
              <a:rPr lang="en-PH" sz="1600" dirty="0" err="1"/>
              <a:t>Bingawan</a:t>
            </a:r>
            <a:r>
              <a:rPr lang="en-PH" sz="1600" dirty="0"/>
              <a:t> being a 4th class municipality they were able to save crops during the peak of El Nino in 2010 and 2015. They were are able to promote diversified farming systems.</a:t>
            </a:r>
          </a:p>
          <a:p>
            <a:endParaRPr lang="en-PH" sz="1600" dirty="0"/>
          </a:p>
        </p:txBody>
      </p:sp>
      <p:sp>
        <p:nvSpPr>
          <p:cNvPr id="4" name="Slide Number Placeholder 3"/>
          <p:cNvSpPr>
            <a:spLocks noGrp="1"/>
          </p:cNvSpPr>
          <p:nvPr>
            <p:ph type="sldNum" sz="quarter" idx="10"/>
          </p:nvPr>
        </p:nvSpPr>
        <p:spPr/>
        <p:txBody>
          <a:bodyPr/>
          <a:lstStyle/>
          <a:p>
            <a:fld id="{76E80C6F-8995-4EC6-9BFA-DF4BDEFFC08E}" type="slidenum">
              <a:rPr lang="en-PH" smtClean="0"/>
              <a:t>12</a:t>
            </a:fld>
            <a:endParaRPr lang="en-PH"/>
          </a:p>
        </p:txBody>
      </p:sp>
    </p:spTree>
    <p:extLst>
      <p:ext uri="{BB962C8B-B14F-4D97-AF65-F5344CB8AC3E}">
        <p14:creationId xmlns:p14="http://schemas.microsoft.com/office/powerpoint/2010/main" val="191430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The Department of Agriculture also encourages the re-use of wastewater by issuing guidelines on the procedures and technical requirements for the safe re-use of wastewater for the purpose of irrigation and other agricultural uses.</a:t>
            </a:r>
          </a:p>
        </p:txBody>
      </p:sp>
      <p:sp>
        <p:nvSpPr>
          <p:cNvPr id="4" name="Slide Number Placeholder 3"/>
          <p:cNvSpPr>
            <a:spLocks noGrp="1"/>
          </p:cNvSpPr>
          <p:nvPr>
            <p:ph type="sldNum" sz="quarter" idx="10"/>
          </p:nvPr>
        </p:nvSpPr>
        <p:spPr/>
        <p:txBody>
          <a:bodyPr/>
          <a:lstStyle/>
          <a:p>
            <a:fld id="{76E80C6F-8995-4EC6-9BFA-DF4BDEFFC08E}" type="slidenum">
              <a:rPr lang="en-PH" smtClean="0"/>
              <a:t>13</a:t>
            </a:fld>
            <a:endParaRPr lang="en-PH"/>
          </a:p>
        </p:txBody>
      </p:sp>
    </p:spTree>
    <p:extLst>
      <p:ext uri="{BB962C8B-B14F-4D97-AF65-F5344CB8AC3E}">
        <p14:creationId xmlns:p14="http://schemas.microsoft.com/office/powerpoint/2010/main" val="959940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Despite net food imports, the</a:t>
            </a:r>
            <a:r>
              <a:rPr lang="en-PH" sz="1600" baseline="0" dirty="0"/>
              <a:t> agriculture and fisheries sector is still the main source of food and livelihood. However, the sector is very sensitive to both biophysical and economic challenges.</a:t>
            </a:r>
          </a:p>
          <a:p>
            <a:endParaRPr lang="en-PH" baseline="0" dirty="0"/>
          </a:p>
          <a:p>
            <a:endParaRPr lang="en-PH" dirty="0"/>
          </a:p>
        </p:txBody>
      </p:sp>
      <p:sp>
        <p:nvSpPr>
          <p:cNvPr id="4" name="Slide Number Placeholder 3"/>
          <p:cNvSpPr>
            <a:spLocks noGrp="1"/>
          </p:cNvSpPr>
          <p:nvPr>
            <p:ph type="sldNum" sz="quarter" idx="10"/>
          </p:nvPr>
        </p:nvSpPr>
        <p:spPr/>
        <p:txBody>
          <a:bodyPr/>
          <a:lstStyle/>
          <a:p>
            <a:fld id="{76E80C6F-8995-4EC6-9BFA-DF4BDEFFC08E}" type="slidenum">
              <a:rPr lang="en-PH" smtClean="0"/>
              <a:t>14</a:t>
            </a:fld>
            <a:endParaRPr lang="en-PH" dirty="0"/>
          </a:p>
        </p:txBody>
      </p:sp>
    </p:spTree>
    <p:extLst>
      <p:ext uri="{BB962C8B-B14F-4D97-AF65-F5344CB8AC3E}">
        <p14:creationId xmlns:p14="http://schemas.microsoft.com/office/powerpoint/2010/main" val="303130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This water saving technology is based on experiments on the soil water threshold that the rice crop can withstand. Water level can be allowed to drop 15 to 20 centimeters below ground surface depending on the cropping season. It can generate about 15%-30% water savings compared to continuous flooding method. </a:t>
            </a:r>
          </a:p>
        </p:txBody>
      </p:sp>
      <p:sp>
        <p:nvSpPr>
          <p:cNvPr id="4" name="Slide Number Placeholder 3"/>
          <p:cNvSpPr>
            <a:spLocks noGrp="1"/>
          </p:cNvSpPr>
          <p:nvPr>
            <p:ph type="sldNum" sz="quarter" idx="10"/>
          </p:nvPr>
        </p:nvSpPr>
        <p:spPr/>
        <p:txBody>
          <a:bodyPr/>
          <a:lstStyle/>
          <a:p>
            <a:fld id="{76E80C6F-8995-4EC6-9BFA-DF4BDEFFC08E}" type="slidenum">
              <a:rPr lang="en-PH" smtClean="0"/>
              <a:t>15</a:t>
            </a:fld>
            <a:endParaRPr lang="en-PH"/>
          </a:p>
        </p:txBody>
      </p:sp>
    </p:spTree>
    <p:extLst>
      <p:ext uri="{BB962C8B-B14F-4D97-AF65-F5344CB8AC3E}">
        <p14:creationId xmlns:p14="http://schemas.microsoft.com/office/powerpoint/2010/main" val="939515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Despite net food imports, the</a:t>
            </a:r>
            <a:r>
              <a:rPr lang="en-PH" sz="1600" baseline="0" dirty="0"/>
              <a:t> agriculture and fisheries sector is still the main source of food and livelihood. However, the sector is very sensitive to both biophysical and economic challenges.</a:t>
            </a:r>
          </a:p>
          <a:p>
            <a:endParaRPr lang="en-PH" baseline="0" dirty="0"/>
          </a:p>
          <a:p>
            <a:endParaRPr lang="en-PH" dirty="0"/>
          </a:p>
        </p:txBody>
      </p:sp>
      <p:sp>
        <p:nvSpPr>
          <p:cNvPr id="4" name="Slide Number Placeholder 3"/>
          <p:cNvSpPr>
            <a:spLocks noGrp="1"/>
          </p:cNvSpPr>
          <p:nvPr>
            <p:ph type="sldNum" sz="quarter" idx="10"/>
          </p:nvPr>
        </p:nvSpPr>
        <p:spPr/>
        <p:txBody>
          <a:bodyPr/>
          <a:lstStyle/>
          <a:p>
            <a:fld id="{76E80C6F-8995-4EC6-9BFA-DF4BDEFFC08E}" type="slidenum">
              <a:rPr lang="en-PH" smtClean="0"/>
              <a:t>16</a:t>
            </a:fld>
            <a:endParaRPr lang="en-PH" dirty="0"/>
          </a:p>
        </p:txBody>
      </p:sp>
    </p:spTree>
    <p:extLst>
      <p:ext uri="{BB962C8B-B14F-4D97-AF65-F5344CB8AC3E}">
        <p14:creationId xmlns:p14="http://schemas.microsoft.com/office/powerpoint/2010/main" val="3031309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Despite net food imports, the</a:t>
            </a:r>
            <a:r>
              <a:rPr lang="en-PH" sz="1600" baseline="0" dirty="0"/>
              <a:t> agriculture and fisheries sector is still the main source of food and livelihood. However, the sector is very sensitive to both biophysical and economic challenges.</a:t>
            </a:r>
          </a:p>
          <a:p>
            <a:endParaRPr lang="en-PH" baseline="0" dirty="0"/>
          </a:p>
          <a:p>
            <a:endParaRPr lang="en-PH" dirty="0"/>
          </a:p>
        </p:txBody>
      </p:sp>
      <p:sp>
        <p:nvSpPr>
          <p:cNvPr id="4" name="Slide Number Placeholder 3"/>
          <p:cNvSpPr>
            <a:spLocks noGrp="1"/>
          </p:cNvSpPr>
          <p:nvPr>
            <p:ph type="sldNum" sz="quarter" idx="10"/>
          </p:nvPr>
        </p:nvSpPr>
        <p:spPr/>
        <p:txBody>
          <a:bodyPr/>
          <a:lstStyle/>
          <a:p>
            <a:fld id="{76E80C6F-8995-4EC6-9BFA-DF4BDEFFC08E}" type="slidenum">
              <a:rPr lang="en-PH" smtClean="0"/>
              <a:t>17</a:t>
            </a:fld>
            <a:endParaRPr lang="en-PH" dirty="0"/>
          </a:p>
        </p:txBody>
      </p:sp>
    </p:spTree>
    <p:extLst>
      <p:ext uri="{BB962C8B-B14F-4D97-AF65-F5344CB8AC3E}">
        <p14:creationId xmlns:p14="http://schemas.microsoft.com/office/powerpoint/2010/main" val="3031309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Shallow </a:t>
            </a:r>
            <a:r>
              <a:rPr lang="en-PH" sz="1600" dirty="0" err="1"/>
              <a:t>tubewells</a:t>
            </a:r>
            <a:r>
              <a:rPr lang="en-PH" sz="1600" dirty="0"/>
              <a:t> is appropriate in many areas of the country particularly in alluvial plains, river valleys and coastal areas where shallow well areas are prominent. This is a good source for water supply augmentation but with a more regulated approach of development so that we will not go beyond the sustainable yield of an aquifer. At this stage we need to determine the current extraction and the available groundwater supply. This is a big challenge for us but we need to ensure that our groundwater extraction should not exceed groundwater recharge to avoid over-exploitation of the resource and the corresponding environmental damages.</a:t>
            </a:r>
          </a:p>
          <a:p>
            <a:endParaRPr lang="en-PH" sz="1600" dirty="0"/>
          </a:p>
          <a:p>
            <a:endParaRPr lang="en-PH" dirty="0"/>
          </a:p>
        </p:txBody>
      </p:sp>
      <p:sp>
        <p:nvSpPr>
          <p:cNvPr id="4" name="Slide Number Placeholder 3"/>
          <p:cNvSpPr>
            <a:spLocks noGrp="1"/>
          </p:cNvSpPr>
          <p:nvPr>
            <p:ph type="sldNum" sz="quarter" idx="10"/>
          </p:nvPr>
        </p:nvSpPr>
        <p:spPr/>
        <p:txBody>
          <a:bodyPr/>
          <a:lstStyle/>
          <a:p>
            <a:fld id="{76E80C6F-8995-4EC6-9BFA-DF4BDEFFC08E}" type="slidenum">
              <a:rPr lang="en-PH" smtClean="0"/>
              <a:t>18</a:t>
            </a:fld>
            <a:endParaRPr lang="en-PH"/>
          </a:p>
        </p:txBody>
      </p:sp>
    </p:spTree>
    <p:extLst>
      <p:ext uri="{BB962C8B-B14F-4D97-AF65-F5344CB8AC3E}">
        <p14:creationId xmlns:p14="http://schemas.microsoft.com/office/powerpoint/2010/main" val="2668871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The Department of Agriculture is also promoting small</a:t>
            </a:r>
            <a:r>
              <a:rPr lang="en-PH" sz="1600" baseline="0" dirty="0"/>
              <a:t> pump irrigation system for high value crops utilizing renewable energy. With the leadership of Secretary </a:t>
            </a:r>
            <a:r>
              <a:rPr lang="en-PH" sz="1600" baseline="0" dirty="0" err="1"/>
              <a:t>Pinol</a:t>
            </a:r>
            <a:r>
              <a:rPr lang="en-PH" sz="1600" baseline="0" dirty="0"/>
              <a:t>, the department of Agriculture is now starting to implement Solar Pump Irrigation Projects for rice production. </a:t>
            </a:r>
            <a:endParaRPr lang="en-PH" sz="1600" dirty="0"/>
          </a:p>
        </p:txBody>
      </p:sp>
      <p:sp>
        <p:nvSpPr>
          <p:cNvPr id="4" name="Slide Number Placeholder 3"/>
          <p:cNvSpPr>
            <a:spLocks noGrp="1"/>
          </p:cNvSpPr>
          <p:nvPr>
            <p:ph type="sldNum" sz="quarter" idx="10"/>
          </p:nvPr>
        </p:nvSpPr>
        <p:spPr/>
        <p:txBody>
          <a:bodyPr/>
          <a:lstStyle/>
          <a:p>
            <a:fld id="{76E80C6F-8995-4EC6-9BFA-DF4BDEFFC08E}" type="slidenum">
              <a:rPr lang="en-PH" smtClean="0"/>
              <a:t>19</a:t>
            </a:fld>
            <a:endParaRPr lang="en-PH"/>
          </a:p>
        </p:txBody>
      </p:sp>
    </p:spTree>
    <p:extLst>
      <p:ext uri="{BB962C8B-B14F-4D97-AF65-F5344CB8AC3E}">
        <p14:creationId xmlns:p14="http://schemas.microsoft.com/office/powerpoint/2010/main" val="3239143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Despite net food imports, the</a:t>
            </a:r>
            <a:r>
              <a:rPr lang="en-PH" sz="1600" baseline="0" dirty="0"/>
              <a:t> agriculture and fisheries sector is still the main source of food and livelihood. However, the sector is very sensitive to both biophysical and economic challenges.</a:t>
            </a:r>
          </a:p>
          <a:p>
            <a:endParaRPr lang="en-PH" baseline="0" dirty="0"/>
          </a:p>
          <a:p>
            <a:endParaRPr lang="en-PH" dirty="0"/>
          </a:p>
        </p:txBody>
      </p:sp>
      <p:sp>
        <p:nvSpPr>
          <p:cNvPr id="4" name="Slide Number Placeholder 3"/>
          <p:cNvSpPr>
            <a:spLocks noGrp="1"/>
          </p:cNvSpPr>
          <p:nvPr>
            <p:ph type="sldNum" sz="quarter" idx="10"/>
          </p:nvPr>
        </p:nvSpPr>
        <p:spPr/>
        <p:txBody>
          <a:bodyPr/>
          <a:lstStyle/>
          <a:p>
            <a:fld id="{76E80C6F-8995-4EC6-9BFA-DF4BDEFFC08E}" type="slidenum">
              <a:rPr lang="en-PH" smtClean="0"/>
              <a:t>20</a:t>
            </a:fld>
            <a:endParaRPr lang="en-PH" dirty="0"/>
          </a:p>
        </p:txBody>
      </p:sp>
    </p:spTree>
    <p:extLst>
      <p:ext uri="{BB962C8B-B14F-4D97-AF65-F5344CB8AC3E}">
        <p14:creationId xmlns:p14="http://schemas.microsoft.com/office/powerpoint/2010/main" val="303130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Despite net food imports, the</a:t>
            </a:r>
            <a:r>
              <a:rPr lang="en-PH" sz="1600" baseline="0" dirty="0"/>
              <a:t> agriculture and fisheries sector is still the main source of food and livelihood. However, the sector is very sensitive to both biophysical and economic challenges.</a:t>
            </a:r>
          </a:p>
          <a:p>
            <a:endParaRPr lang="en-PH" baseline="0" dirty="0"/>
          </a:p>
          <a:p>
            <a:endParaRPr lang="en-PH" dirty="0"/>
          </a:p>
        </p:txBody>
      </p:sp>
      <p:sp>
        <p:nvSpPr>
          <p:cNvPr id="4" name="Slide Number Placeholder 3"/>
          <p:cNvSpPr>
            <a:spLocks noGrp="1"/>
          </p:cNvSpPr>
          <p:nvPr>
            <p:ph type="sldNum" sz="quarter" idx="10"/>
          </p:nvPr>
        </p:nvSpPr>
        <p:spPr/>
        <p:txBody>
          <a:bodyPr/>
          <a:lstStyle/>
          <a:p>
            <a:fld id="{76E80C6F-8995-4EC6-9BFA-DF4BDEFFC08E}" type="slidenum">
              <a:rPr lang="en-PH" smtClean="0"/>
              <a:t>2</a:t>
            </a:fld>
            <a:endParaRPr lang="en-PH" dirty="0"/>
          </a:p>
        </p:txBody>
      </p:sp>
    </p:spTree>
    <p:extLst>
      <p:ext uri="{BB962C8B-B14F-4D97-AF65-F5344CB8AC3E}">
        <p14:creationId xmlns:p14="http://schemas.microsoft.com/office/powerpoint/2010/main" val="3031309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The Department of Agriculture is also promoting small</a:t>
            </a:r>
            <a:r>
              <a:rPr lang="en-PH" sz="1600" baseline="0" dirty="0"/>
              <a:t> pump irrigation system for high value crops utilizing renewable energy. With the leadership of Secretary </a:t>
            </a:r>
            <a:r>
              <a:rPr lang="en-PH" sz="1600" baseline="0" dirty="0" err="1"/>
              <a:t>Pinol</a:t>
            </a:r>
            <a:r>
              <a:rPr lang="en-PH" sz="1600" baseline="0" dirty="0"/>
              <a:t>, the department of Agriculture is now starting to implement Solar Pump Irrigation Projects for rice production. </a:t>
            </a:r>
            <a:endParaRPr lang="en-PH" sz="1600" dirty="0"/>
          </a:p>
        </p:txBody>
      </p:sp>
      <p:sp>
        <p:nvSpPr>
          <p:cNvPr id="4" name="Slide Number Placeholder 3"/>
          <p:cNvSpPr>
            <a:spLocks noGrp="1"/>
          </p:cNvSpPr>
          <p:nvPr>
            <p:ph type="sldNum" sz="quarter" idx="10"/>
          </p:nvPr>
        </p:nvSpPr>
        <p:spPr/>
        <p:txBody>
          <a:bodyPr/>
          <a:lstStyle/>
          <a:p>
            <a:fld id="{76E80C6F-8995-4EC6-9BFA-DF4BDEFFC08E}" type="slidenum">
              <a:rPr lang="en-PH" smtClean="0"/>
              <a:t>21</a:t>
            </a:fld>
            <a:endParaRPr lang="en-PH"/>
          </a:p>
        </p:txBody>
      </p:sp>
    </p:spTree>
    <p:extLst>
      <p:ext uri="{BB962C8B-B14F-4D97-AF65-F5344CB8AC3E}">
        <p14:creationId xmlns:p14="http://schemas.microsoft.com/office/powerpoint/2010/main" val="3239143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With the changing rainfall pattern and extent of damages brought by typhoons and other hydro-meteorological hazards, there is a need to adjust our cropping systems. In one year we have two cropping in irrigated agriculture. Considering that about 70% of our losses is primarily due to typhoon the strongest of which usually occur during months of Sept, Oct and Nov. Adjusting our cropping calendar that will avoid the Typhoon months during the crop reproductive stage or harvest is another option to consider in irrigated agriculture. Fallow period during the rainy season will allow our rice ecosystem to perform flood water detention function and improve soil fertility and stocks of natural biodiversity.</a:t>
            </a:r>
          </a:p>
          <a:p>
            <a:endParaRPr lang="en-PH" dirty="0"/>
          </a:p>
        </p:txBody>
      </p:sp>
      <p:sp>
        <p:nvSpPr>
          <p:cNvPr id="4" name="Slide Number Placeholder 3"/>
          <p:cNvSpPr>
            <a:spLocks noGrp="1"/>
          </p:cNvSpPr>
          <p:nvPr>
            <p:ph type="sldNum" sz="quarter" idx="10"/>
          </p:nvPr>
        </p:nvSpPr>
        <p:spPr/>
        <p:txBody>
          <a:bodyPr/>
          <a:lstStyle/>
          <a:p>
            <a:fld id="{76E80C6F-8995-4EC6-9BFA-DF4BDEFFC08E}" type="slidenum">
              <a:rPr lang="en-PH" smtClean="0"/>
              <a:t>22</a:t>
            </a:fld>
            <a:endParaRPr lang="en-PH"/>
          </a:p>
        </p:txBody>
      </p:sp>
    </p:spTree>
    <p:extLst>
      <p:ext uri="{BB962C8B-B14F-4D97-AF65-F5344CB8AC3E}">
        <p14:creationId xmlns:p14="http://schemas.microsoft.com/office/powerpoint/2010/main" val="2254361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From our presentation, we can say that:</a:t>
            </a:r>
          </a:p>
          <a:p>
            <a:endParaRPr lang="en-PH" sz="1600" dirty="0"/>
          </a:p>
          <a:p>
            <a:r>
              <a:rPr lang="en-PH" sz="1600" dirty="0"/>
              <a:t>Water management in the agriculture sector should be examined in the general framework of sustainable development goal that addresses environmental challenges (e.g. climate change, land degradation, bio-diversity decline),  attainment of economic targets, and provision of social needs;</a:t>
            </a:r>
          </a:p>
          <a:p>
            <a:endParaRPr lang="en-PH" sz="1600" dirty="0"/>
          </a:p>
          <a:p>
            <a:r>
              <a:rPr lang="en-PH" sz="1600" dirty="0"/>
              <a:t>Within the context of a basin, IWRM plays a critical role in ensuring sustainable agriculture development  which “maintains an acceptable and increasing level of productivity while protecting and enhancing the quality of land and water resources to meet future needs”.</a:t>
            </a:r>
          </a:p>
          <a:p>
            <a:endParaRPr lang="en-PH" dirty="0"/>
          </a:p>
          <a:p>
            <a:endParaRPr lang="en-PH" dirty="0"/>
          </a:p>
          <a:p>
            <a:endParaRPr lang="en-PH" dirty="0"/>
          </a:p>
        </p:txBody>
      </p:sp>
      <p:sp>
        <p:nvSpPr>
          <p:cNvPr id="4" name="Slide Number Placeholder 3"/>
          <p:cNvSpPr>
            <a:spLocks noGrp="1"/>
          </p:cNvSpPr>
          <p:nvPr>
            <p:ph type="sldNum" sz="quarter" idx="10"/>
          </p:nvPr>
        </p:nvSpPr>
        <p:spPr/>
        <p:txBody>
          <a:bodyPr/>
          <a:lstStyle/>
          <a:p>
            <a:fld id="{76E80C6F-8995-4EC6-9BFA-DF4BDEFFC08E}" type="slidenum">
              <a:rPr lang="en-PH" smtClean="0"/>
              <a:t>23</a:t>
            </a:fld>
            <a:endParaRPr lang="en-PH"/>
          </a:p>
        </p:txBody>
      </p:sp>
    </p:spTree>
    <p:extLst>
      <p:ext uri="{BB962C8B-B14F-4D97-AF65-F5344CB8AC3E}">
        <p14:creationId xmlns:p14="http://schemas.microsoft.com/office/powerpoint/2010/main" val="1606192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76E80C6F-8995-4EC6-9BFA-DF4BDEFFC08E}" type="slidenum">
              <a:rPr lang="en-PH" smtClean="0"/>
              <a:t>24</a:t>
            </a:fld>
            <a:endParaRPr lang="en-PH"/>
          </a:p>
        </p:txBody>
      </p:sp>
    </p:spTree>
    <p:extLst>
      <p:ext uri="{BB962C8B-B14F-4D97-AF65-F5344CB8AC3E}">
        <p14:creationId xmlns:p14="http://schemas.microsoft.com/office/powerpoint/2010/main" val="3670991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76E80C6F-8995-4EC6-9BFA-DF4BDEFFC08E}" type="slidenum">
              <a:rPr lang="en-PH" smtClean="0"/>
              <a:t>25</a:t>
            </a:fld>
            <a:endParaRPr lang="en-PH"/>
          </a:p>
        </p:txBody>
      </p:sp>
    </p:spTree>
    <p:extLst>
      <p:ext uri="{BB962C8B-B14F-4D97-AF65-F5344CB8AC3E}">
        <p14:creationId xmlns:p14="http://schemas.microsoft.com/office/powerpoint/2010/main" val="367099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Despite net food imports, the</a:t>
            </a:r>
            <a:r>
              <a:rPr lang="en-PH" sz="1600" baseline="0" dirty="0"/>
              <a:t> agriculture and fisheries sector is still the main source of food and livelihood. However, the sector is very sensitive to both biophysical and economic challenges.</a:t>
            </a:r>
          </a:p>
          <a:p>
            <a:endParaRPr lang="en-PH" baseline="0" dirty="0"/>
          </a:p>
          <a:p>
            <a:endParaRPr lang="en-PH" dirty="0"/>
          </a:p>
        </p:txBody>
      </p:sp>
      <p:sp>
        <p:nvSpPr>
          <p:cNvPr id="4" name="Slide Number Placeholder 3"/>
          <p:cNvSpPr>
            <a:spLocks noGrp="1"/>
          </p:cNvSpPr>
          <p:nvPr>
            <p:ph type="sldNum" sz="quarter" idx="10"/>
          </p:nvPr>
        </p:nvSpPr>
        <p:spPr/>
        <p:txBody>
          <a:bodyPr/>
          <a:lstStyle/>
          <a:p>
            <a:fld id="{76E80C6F-8995-4EC6-9BFA-DF4BDEFFC08E}" type="slidenum">
              <a:rPr lang="en-PH" smtClean="0"/>
              <a:t>3</a:t>
            </a:fld>
            <a:endParaRPr lang="en-PH" dirty="0"/>
          </a:p>
        </p:txBody>
      </p:sp>
    </p:spTree>
    <p:extLst>
      <p:ext uri="{BB962C8B-B14F-4D97-AF65-F5344CB8AC3E}">
        <p14:creationId xmlns:p14="http://schemas.microsoft.com/office/powerpoint/2010/main" val="303130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Despite net food imports, the</a:t>
            </a:r>
            <a:r>
              <a:rPr lang="en-PH" sz="1600" baseline="0" dirty="0"/>
              <a:t> agriculture and fisheries sector is still the main source of food and livelihood. However, the sector is very sensitive to both biophysical and economic challenges.</a:t>
            </a:r>
          </a:p>
          <a:p>
            <a:endParaRPr lang="en-PH" baseline="0" dirty="0"/>
          </a:p>
          <a:p>
            <a:endParaRPr lang="en-PH" dirty="0"/>
          </a:p>
        </p:txBody>
      </p:sp>
      <p:sp>
        <p:nvSpPr>
          <p:cNvPr id="4" name="Slide Number Placeholder 3"/>
          <p:cNvSpPr>
            <a:spLocks noGrp="1"/>
          </p:cNvSpPr>
          <p:nvPr>
            <p:ph type="sldNum" sz="quarter" idx="10"/>
          </p:nvPr>
        </p:nvSpPr>
        <p:spPr/>
        <p:txBody>
          <a:bodyPr/>
          <a:lstStyle/>
          <a:p>
            <a:fld id="{76E80C6F-8995-4EC6-9BFA-DF4BDEFFC08E}" type="slidenum">
              <a:rPr lang="en-PH" smtClean="0"/>
              <a:t>4</a:t>
            </a:fld>
            <a:endParaRPr lang="en-PH" dirty="0"/>
          </a:p>
        </p:txBody>
      </p:sp>
    </p:spTree>
    <p:extLst>
      <p:ext uri="{BB962C8B-B14F-4D97-AF65-F5344CB8AC3E}">
        <p14:creationId xmlns:p14="http://schemas.microsoft.com/office/powerpoint/2010/main" val="3031309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Despite net food imports, the</a:t>
            </a:r>
            <a:r>
              <a:rPr lang="en-PH" sz="1600" baseline="0" dirty="0"/>
              <a:t> agriculture and fisheries sector is still the main source of food and livelihood. However, the sector is very sensitive to both biophysical and economic challenges.</a:t>
            </a:r>
          </a:p>
          <a:p>
            <a:endParaRPr lang="en-PH" baseline="0" dirty="0"/>
          </a:p>
          <a:p>
            <a:endParaRPr lang="en-PH" dirty="0"/>
          </a:p>
        </p:txBody>
      </p:sp>
      <p:sp>
        <p:nvSpPr>
          <p:cNvPr id="4" name="Slide Number Placeholder 3"/>
          <p:cNvSpPr>
            <a:spLocks noGrp="1"/>
          </p:cNvSpPr>
          <p:nvPr>
            <p:ph type="sldNum" sz="quarter" idx="10"/>
          </p:nvPr>
        </p:nvSpPr>
        <p:spPr/>
        <p:txBody>
          <a:bodyPr/>
          <a:lstStyle/>
          <a:p>
            <a:fld id="{76E80C6F-8995-4EC6-9BFA-DF4BDEFFC08E}" type="slidenum">
              <a:rPr lang="en-PH" smtClean="0"/>
              <a:t>5</a:t>
            </a:fld>
            <a:endParaRPr lang="en-PH" dirty="0"/>
          </a:p>
        </p:txBody>
      </p:sp>
    </p:spTree>
    <p:extLst>
      <p:ext uri="{BB962C8B-B14F-4D97-AF65-F5344CB8AC3E}">
        <p14:creationId xmlns:p14="http://schemas.microsoft.com/office/powerpoint/2010/main" val="303130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Despite net food imports, the</a:t>
            </a:r>
            <a:r>
              <a:rPr lang="en-PH" sz="1600" baseline="0" dirty="0"/>
              <a:t> agriculture and fisheries sector is still the main source of food and livelihood. However, the sector is very sensitive to both biophysical and economic challenges.</a:t>
            </a:r>
          </a:p>
          <a:p>
            <a:endParaRPr lang="en-PH" baseline="0" dirty="0"/>
          </a:p>
          <a:p>
            <a:endParaRPr lang="en-PH" dirty="0"/>
          </a:p>
        </p:txBody>
      </p:sp>
      <p:sp>
        <p:nvSpPr>
          <p:cNvPr id="4" name="Slide Number Placeholder 3"/>
          <p:cNvSpPr>
            <a:spLocks noGrp="1"/>
          </p:cNvSpPr>
          <p:nvPr>
            <p:ph type="sldNum" sz="quarter" idx="10"/>
          </p:nvPr>
        </p:nvSpPr>
        <p:spPr/>
        <p:txBody>
          <a:bodyPr/>
          <a:lstStyle/>
          <a:p>
            <a:fld id="{76E80C6F-8995-4EC6-9BFA-DF4BDEFFC08E}" type="slidenum">
              <a:rPr lang="en-PH" smtClean="0"/>
              <a:t>7</a:t>
            </a:fld>
            <a:endParaRPr lang="en-PH" dirty="0"/>
          </a:p>
        </p:txBody>
      </p:sp>
    </p:spTree>
    <p:extLst>
      <p:ext uri="{BB962C8B-B14F-4D97-AF65-F5344CB8AC3E}">
        <p14:creationId xmlns:p14="http://schemas.microsoft.com/office/powerpoint/2010/main" val="3031309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Despite net food imports, the</a:t>
            </a:r>
            <a:r>
              <a:rPr lang="en-PH" sz="1600" baseline="0" dirty="0"/>
              <a:t> agriculture and fisheries sector is still the main source of food and livelihood. However, the sector is very sensitive to both biophysical and economic challenges.</a:t>
            </a:r>
          </a:p>
          <a:p>
            <a:endParaRPr lang="en-PH" baseline="0" dirty="0"/>
          </a:p>
          <a:p>
            <a:endParaRPr lang="en-PH" dirty="0"/>
          </a:p>
        </p:txBody>
      </p:sp>
      <p:sp>
        <p:nvSpPr>
          <p:cNvPr id="4" name="Slide Number Placeholder 3"/>
          <p:cNvSpPr>
            <a:spLocks noGrp="1"/>
          </p:cNvSpPr>
          <p:nvPr>
            <p:ph type="sldNum" sz="quarter" idx="10"/>
          </p:nvPr>
        </p:nvSpPr>
        <p:spPr/>
        <p:txBody>
          <a:bodyPr/>
          <a:lstStyle/>
          <a:p>
            <a:fld id="{76E80C6F-8995-4EC6-9BFA-DF4BDEFFC08E}" type="slidenum">
              <a:rPr lang="en-PH" smtClean="0"/>
              <a:t>8</a:t>
            </a:fld>
            <a:endParaRPr lang="en-PH" dirty="0"/>
          </a:p>
        </p:txBody>
      </p:sp>
    </p:spTree>
    <p:extLst>
      <p:ext uri="{BB962C8B-B14F-4D97-AF65-F5344CB8AC3E}">
        <p14:creationId xmlns:p14="http://schemas.microsoft.com/office/powerpoint/2010/main" val="303130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Rainwater and run off management thru SWIP is identified as one climate change adaptation strategies. </a:t>
            </a:r>
          </a:p>
        </p:txBody>
      </p:sp>
      <p:sp>
        <p:nvSpPr>
          <p:cNvPr id="4" name="Slide Number Placeholder 3"/>
          <p:cNvSpPr>
            <a:spLocks noGrp="1"/>
          </p:cNvSpPr>
          <p:nvPr>
            <p:ph type="sldNum" sz="quarter" idx="10"/>
          </p:nvPr>
        </p:nvSpPr>
        <p:spPr/>
        <p:txBody>
          <a:bodyPr/>
          <a:lstStyle/>
          <a:p>
            <a:fld id="{76E80C6F-8995-4EC6-9BFA-DF4BDEFFC08E}" type="slidenum">
              <a:rPr lang="en-PH" smtClean="0"/>
              <a:t>9</a:t>
            </a:fld>
            <a:endParaRPr lang="en-PH"/>
          </a:p>
        </p:txBody>
      </p:sp>
    </p:spTree>
    <p:extLst>
      <p:ext uri="{BB962C8B-B14F-4D97-AF65-F5344CB8AC3E}">
        <p14:creationId xmlns:p14="http://schemas.microsoft.com/office/powerpoint/2010/main" val="476525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dirty="0"/>
              <a:t>The</a:t>
            </a:r>
            <a:r>
              <a:rPr lang="en-PH" sz="1600" baseline="0" dirty="0"/>
              <a:t> </a:t>
            </a:r>
            <a:r>
              <a:rPr lang="en-PH" sz="1600" baseline="0" dirty="0" err="1"/>
              <a:t>Libasan</a:t>
            </a:r>
            <a:r>
              <a:rPr lang="en-PH" sz="1600" baseline="0" dirty="0"/>
              <a:t> Small Water Impounding Project</a:t>
            </a:r>
            <a:r>
              <a:rPr lang="en-PH" sz="1600" dirty="0"/>
              <a:t> is a success story on community managed small water impounding system. The</a:t>
            </a:r>
            <a:r>
              <a:rPr lang="en-PH" sz="1600" baseline="0" dirty="0"/>
              <a:t> </a:t>
            </a:r>
            <a:r>
              <a:rPr lang="en-PH" sz="1600" baseline="0" dirty="0" err="1"/>
              <a:t>Libasan</a:t>
            </a:r>
            <a:r>
              <a:rPr lang="en-PH" sz="1600" baseline="0" dirty="0"/>
              <a:t> </a:t>
            </a:r>
            <a:r>
              <a:rPr lang="en-PH" sz="1600" dirty="0"/>
              <a:t>multi-purpose cooperative which is a recipient of a SWIP in Mindanao is successful in managing a small water impounding project thru strong partnership and strong farming community. For that reason the association became more independent and is now managing the system by themselves.</a:t>
            </a:r>
          </a:p>
          <a:p>
            <a:endParaRPr lang="en-PH" sz="1600" dirty="0"/>
          </a:p>
        </p:txBody>
      </p:sp>
      <p:sp>
        <p:nvSpPr>
          <p:cNvPr id="4" name="Slide Number Placeholder 3"/>
          <p:cNvSpPr>
            <a:spLocks noGrp="1"/>
          </p:cNvSpPr>
          <p:nvPr>
            <p:ph type="sldNum" sz="quarter" idx="10"/>
          </p:nvPr>
        </p:nvSpPr>
        <p:spPr/>
        <p:txBody>
          <a:bodyPr/>
          <a:lstStyle/>
          <a:p>
            <a:fld id="{76E80C6F-8995-4EC6-9BFA-DF4BDEFFC08E}" type="slidenum">
              <a:rPr lang="en-PH" smtClean="0"/>
              <a:t>10</a:t>
            </a:fld>
            <a:endParaRPr lang="en-PH"/>
          </a:p>
        </p:txBody>
      </p:sp>
    </p:spTree>
    <p:extLst>
      <p:ext uri="{BB962C8B-B14F-4D97-AF65-F5344CB8AC3E}">
        <p14:creationId xmlns:p14="http://schemas.microsoft.com/office/powerpoint/2010/main" val="160699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CF815C83-6196-46BF-83FD-6709904BD0C9}" type="datetimeFigureOut">
              <a:rPr lang="en-PH" smtClean="0"/>
              <a:pPr/>
              <a:t>2/27/20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875DBFDA-2B02-43AB-AD47-2766628E71E3}" type="slidenum">
              <a:rPr lang="en-PH" smtClean="0"/>
              <a:pPr/>
              <a:t>‹#›</a:t>
            </a:fld>
            <a:endParaRPr lang="en-PH"/>
          </a:p>
        </p:txBody>
      </p:sp>
    </p:spTree>
    <p:extLst>
      <p:ext uri="{BB962C8B-B14F-4D97-AF65-F5344CB8AC3E}">
        <p14:creationId xmlns:p14="http://schemas.microsoft.com/office/powerpoint/2010/main" val="296885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CF815C83-6196-46BF-83FD-6709904BD0C9}" type="datetimeFigureOut">
              <a:rPr lang="en-PH" smtClean="0"/>
              <a:pPr/>
              <a:t>2/27/20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875DBFDA-2B02-43AB-AD47-2766628E71E3}" type="slidenum">
              <a:rPr lang="en-PH" smtClean="0"/>
              <a:pPr/>
              <a:t>‹#›</a:t>
            </a:fld>
            <a:endParaRPr lang="en-PH"/>
          </a:p>
        </p:txBody>
      </p:sp>
    </p:spTree>
    <p:extLst>
      <p:ext uri="{BB962C8B-B14F-4D97-AF65-F5344CB8AC3E}">
        <p14:creationId xmlns:p14="http://schemas.microsoft.com/office/powerpoint/2010/main" val="199250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CF815C83-6196-46BF-83FD-6709904BD0C9}" type="datetimeFigureOut">
              <a:rPr lang="en-PH" smtClean="0"/>
              <a:pPr/>
              <a:t>2/27/20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875DBFDA-2B02-43AB-AD47-2766628E71E3}" type="slidenum">
              <a:rPr lang="en-PH" smtClean="0"/>
              <a:pPr/>
              <a:t>‹#›</a:t>
            </a:fld>
            <a:endParaRPr lang="en-PH"/>
          </a:p>
        </p:txBody>
      </p:sp>
    </p:spTree>
    <p:extLst>
      <p:ext uri="{BB962C8B-B14F-4D97-AF65-F5344CB8AC3E}">
        <p14:creationId xmlns:p14="http://schemas.microsoft.com/office/powerpoint/2010/main" val="1032942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481138"/>
            <a:ext cx="10972800" cy="4525962"/>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89D32DA-64E0-4063-96FF-C40E6C1D774C}" type="slidenum">
              <a:rPr lang="en-US"/>
              <a:pPr>
                <a:defRPr/>
              </a:pPr>
              <a:t>‹#›</a:t>
            </a:fld>
            <a:endParaRPr lang="en-US"/>
          </a:p>
        </p:txBody>
      </p:sp>
    </p:spTree>
    <p:extLst>
      <p:ext uri="{BB962C8B-B14F-4D97-AF65-F5344CB8AC3E}">
        <p14:creationId xmlns:p14="http://schemas.microsoft.com/office/powerpoint/2010/main" val="29162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CF815C83-6196-46BF-83FD-6709904BD0C9}" type="datetimeFigureOut">
              <a:rPr lang="en-PH" smtClean="0"/>
              <a:pPr/>
              <a:t>2/27/20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875DBFDA-2B02-43AB-AD47-2766628E71E3}" type="slidenum">
              <a:rPr lang="en-PH" smtClean="0"/>
              <a:pPr/>
              <a:t>‹#›</a:t>
            </a:fld>
            <a:endParaRPr lang="en-PH"/>
          </a:p>
        </p:txBody>
      </p:sp>
    </p:spTree>
    <p:extLst>
      <p:ext uri="{BB962C8B-B14F-4D97-AF65-F5344CB8AC3E}">
        <p14:creationId xmlns:p14="http://schemas.microsoft.com/office/powerpoint/2010/main" val="77008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49"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15C83-6196-46BF-83FD-6709904BD0C9}" type="datetimeFigureOut">
              <a:rPr lang="en-PH" smtClean="0"/>
              <a:pPr/>
              <a:t>2/27/20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875DBFDA-2B02-43AB-AD47-2766628E71E3}" type="slidenum">
              <a:rPr lang="en-PH" smtClean="0"/>
              <a:pPr/>
              <a:t>‹#›</a:t>
            </a:fld>
            <a:endParaRPr lang="en-PH"/>
          </a:p>
        </p:txBody>
      </p:sp>
    </p:spTree>
    <p:extLst>
      <p:ext uri="{BB962C8B-B14F-4D97-AF65-F5344CB8AC3E}">
        <p14:creationId xmlns:p14="http://schemas.microsoft.com/office/powerpoint/2010/main" val="29178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CF815C83-6196-46BF-83FD-6709904BD0C9}" type="datetimeFigureOut">
              <a:rPr lang="en-PH" smtClean="0"/>
              <a:pPr/>
              <a:t>2/27/20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875DBFDA-2B02-43AB-AD47-2766628E71E3}" type="slidenum">
              <a:rPr lang="en-PH" smtClean="0"/>
              <a:pPr/>
              <a:t>‹#›</a:t>
            </a:fld>
            <a:endParaRPr lang="en-PH"/>
          </a:p>
        </p:txBody>
      </p:sp>
    </p:spTree>
    <p:extLst>
      <p:ext uri="{BB962C8B-B14F-4D97-AF65-F5344CB8AC3E}">
        <p14:creationId xmlns:p14="http://schemas.microsoft.com/office/powerpoint/2010/main" val="214232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CF815C83-6196-46BF-83FD-6709904BD0C9}" type="datetimeFigureOut">
              <a:rPr lang="en-PH" smtClean="0"/>
              <a:pPr/>
              <a:t>2/27/20</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875DBFDA-2B02-43AB-AD47-2766628E71E3}" type="slidenum">
              <a:rPr lang="en-PH" smtClean="0"/>
              <a:pPr/>
              <a:t>‹#›</a:t>
            </a:fld>
            <a:endParaRPr lang="en-PH"/>
          </a:p>
        </p:txBody>
      </p:sp>
    </p:spTree>
    <p:extLst>
      <p:ext uri="{BB962C8B-B14F-4D97-AF65-F5344CB8AC3E}">
        <p14:creationId xmlns:p14="http://schemas.microsoft.com/office/powerpoint/2010/main" val="228663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CF815C83-6196-46BF-83FD-6709904BD0C9}" type="datetimeFigureOut">
              <a:rPr lang="en-PH" smtClean="0"/>
              <a:pPr/>
              <a:t>2/27/20</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875DBFDA-2B02-43AB-AD47-2766628E71E3}" type="slidenum">
              <a:rPr lang="en-PH" smtClean="0"/>
              <a:pPr/>
              <a:t>‹#›</a:t>
            </a:fld>
            <a:endParaRPr lang="en-PH"/>
          </a:p>
        </p:txBody>
      </p:sp>
    </p:spTree>
    <p:extLst>
      <p:ext uri="{BB962C8B-B14F-4D97-AF65-F5344CB8AC3E}">
        <p14:creationId xmlns:p14="http://schemas.microsoft.com/office/powerpoint/2010/main" val="81415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15C83-6196-46BF-83FD-6709904BD0C9}" type="datetimeFigureOut">
              <a:rPr lang="en-PH" smtClean="0"/>
              <a:pPr/>
              <a:t>2/27/20</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875DBFDA-2B02-43AB-AD47-2766628E71E3}" type="slidenum">
              <a:rPr lang="en-PH" smtClean="0"/>
              <a:pPr/>
              <a:t>‹#›</a:t>
            </a:fld>
            <a:endParaRPr lang="en-PH"/>
          </a:p>
        </p:txBody>
      </p:sp>
    </p:spTree>
    <p:extLst>
      <p:ext uri="{BB962C8B-B14F-4D97-AF65-F5344CB8AC3E}">
        <p14:creationId xmlns:p14="http://schemas.microsoft.com/office/powerpoint/2010/main" val="48036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15C83-6196-46BF-83FD-6709904BD0C9}" type="datetimeFigureOut">
              <a:rPr lang="en-PH" smtClean="0"/>
              <a:pPr/>
              <a:t>2/27/20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875DBFDA-2B02-43AB-AD47-2766628E71E3}" type="slidenum">
              <a:rPr lang="en-PH" smtClean="0"/>
              <a:pPr/>
              <a:t>‹#›</a:t>
            </a:fld>
            <a:endParaRPr lang="en-PH"/>
          </a:p>
        </p:txBody>
      </p:sp>
    </p:spTree>
    <p:extLst>
      <p:ext uri="{BB962C8B-B14F-4D97-AF65-F5344CB8AC3E}">
        <p14:creationId xmlns:p14="http://schemas.microsoft.com/office/powerpoint/2010/main" val="384020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15C83-6196-46BF-83FD-6709904BD0C9}" type="datetimeFigureOut">
              <a:rPr lang="en-PH" smtClean="0"/>
              <a:pPr/>
              <a:t>2/27/20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875DBFDA-2B02-43AB-AD47-2766628E71E3}" type="slidenum">
              <a:rPr lang="en-PH" smtClean="0"/>
              <a:pPr/>
              <a:t>‹#›</a:t>
            </a:fld>
            <a:endParaRPr lang="en-PH"/>
          </a:p>
        </p:txBody>
      </p:sp>
    </p:spTree>
    <p:extLst>
      <p:ext uri="{BB962C8B-B14F-4D97-AF65-F5344CB8AC3E}">
        <p14:creationId xmlns:p14="http://schemas.microsoft.com/office/powerpoint/2010/main" val="91579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15C83-6196-46BF-83FD-6709904BD0C9}" type="datetimeFigureOut">
              <a:rPr lang="en-PH" smtClean="0"/>
              <a:pPr/>
              <a:t>2/27/20</a:t>
            </a:fld>
            <a:endParaRPr lang="en-PH"/>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DBFDA-2B02-43AB-AD47-2766628E71E3}" type="slidenum">
              <a:rPr lang="en-PH" smtClean="0"/>
              <a:pPr/>
              <a:t>‹#›</a:t>
            </a:fld>
            <a:endParaRPr lang="en-PH"/>
          </a:p>
        </p:txBody>
      </p:sp>
    </p:spTree>
    <p:extLst>
      <p:ext uri="{BB962C8B-B14F-4D97-AF65-F5344CB8AC3E}">
        <p14:creationId xmlns:p14="http://schemas.microsoft.com/office/powerpoint/2010/main" val="2873507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7.xml"/><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17917" y="931654"/>
            <a:ext cx="10489721" cy="1938992"/>
          </a:xfrm>
          <a:prstGeom prst="rect">
            <a:avLst/>
          </a:prstGeom>
          <a:noFill/>
        </p:spPr>
        <p:txBody>
          <a:bodyPr wrap="square" rtlCol="0">
            <a:spAutoFit/>
          </a:bodyPr>
          <a:lstStyle/>
          <a:p>
            <a:pPr algn="ctr"/>
            <a:r>
              <a:rPr lang="en-PH" sz="4000" b="1" dirty="0"/>
              <a:t>PROGRAMS AND PROJECTS OF THE DEPARTMENT OF AGRICULTURE ON SUSTAINABLE WATER MANAGEMENT</a:t>
            </a:r>
          </a:p>
        </p:txBody>
      </p:sp>
      <p:sp>
        <p:nvSpPr>
          <p:cNvPr id="3" name="TextBox 2"/>
          <p:cNvSpPr txBox="1"/>
          <p:nvPr/>
        </p:nvSpPr>
        <p:spPr>
          <a:xfrm>
            <a:off x="2104846" y="3398807"/>
            <a:ext cx="7919050" cy="2031325"/>
          </a:xfrm>
          <a:prstGeom prst="rect">
            <a:avLst/>
          </a:prstGeom>
          <a:noFill/>
        </p:spPr>
        <p:txBody>
          <a:bodyPr wrap="square" rtlCol="0">
            <a:spAutoFit/>
          </a:bodyPr>
          <a:lstStyle/>
          <a:p>
            <a:pPr algn="ctr"/>
            <a:r>
              <a:rPr lang="en-PH" b="1" i="1" dirty="0"/>
              <a:t>TERESITA S. SANDOVAL</a:t>
            </a:r>
          </a:p>
          <a:p>
            <a:pPr algn="ctr"/>
            <a:r>
              <a:rPr lang="en-PH" b="1" dirty="0"/>
              <a:t>Chief, Water Resources Management Division</a:t>
            </a:r>
          </a:p>
          <a:p>
            <a:pPr algn="ctr"/>
            <a:r>
              <a:rPr lang="en-PH" b="1" dirty="0"/>
              <a:t>Bureau of Soils and Water Management</a:t>
            </a:r>
          </a:p>
          <a:p>
            <a:pPr algn="ctr"/>
            <a:endParaRPr lang="en-PH" b="1" dirty="0"/>
          </a:p>
          <a:p>
            <a:pPr algn="ctr"/>
            <a:endParaRPr lang="en-PH" b="1" dirty="0"/>
          </a:p>
          <a:p>
            <a:pPr algn="ctr"/>
            <a:r>
              <a:rPr lang="en-PH" b="1" dirty="0"/>
              <a:t>Presented during the Negros Water Summit held at Negros First Hostel, Bacolod City on February 27-28, 2020</a:t>
            </a:r>
          </a:p>
        </p:txBody>
      </p:sp>
    </p:spTree>
    <p:extLst>
      <p:ext uri="{BB962C8B-B14F-4D97-AF65-F5344CB8AC3E}">
        <p14:creationId xmlns:p14="http://schemas.microsoft.com/office/powerpoint/2010/main" val="388033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8" descr="Asstd SWIPsSasa Veg demo 0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0" y="976315"/>
            <a:ext cx="264160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Asstd SWIPsSasa Veg demo 00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44800" y="1066800"/>
            <a:ext cx="650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Administrator\My Documents\pic\Wilt\southcot tour 094.jpg"/>
          <p:cNvPicPr>
            <a:picLocks noGrp="1" noChangeAspect="1" noChangeArrowheads="1"/>
          </p:cNvPicPr>
          <p:nvPr>
            <p:ph sz="half" idx="4294967295"/>
          </p:nvPr>
        </p:nvPicPr>
        <p:blipFill>
          <a:blip r:embed="rId6" cstate="email">
            <a:extLst>
              <a:ext uri="{28A0092B-C50C-407E-A947-70E740481C1C}">
                <a14:useLocalDpi xmlns:a14="http://schemas.microsoft.com/office/drawing/2010/main" val="0"/>
              </a:ext>
            </a:extLst>
          </a:blip>
          <a:srcRect/>
          <a:stretch>
            <a:fillRect/>
          </a:stretch>
        </p:blipFill>
        <p:spPr>
          <a:xfrm>
            <a:off x="101600" y="3276600"/>
            <a:ext cx="2641600" cy="1500188"/>
          </a:xfrm>
          <a:prstGeom prst="rect">
            <a:avLst/>
          </a:prstGeom>
        </p:spPr>
      </p:pic>
      <p:pic>
        <p:nvPicPr>
          <p:cNvPr id="5" name="Picture 7" descr="Asstd SWIPsSasa Veg demo 01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448800" y="927100"/>
            <a:ext cx="2438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3"/>
          <p:cNvSpPr txBox="1">
            <a:spLocks/>
          </p:cNvSpPr>
          <p:nvPr/>
        </p:nvSpPr>
        <p:spPr bwMode="auto">
          <a:xfrm>
            <a:off x="711200" y="0"/>
            <a:ext cx="11277600" cy="1219200"/>
          </a:xfrm>
          <a:prstGeom prst="rect">
            <a:avLst/>
          </a:prstGeom>
          <a:noFill/>
          <a:ln w="9525">
            <a:noFill/>
            <a:miter lim="800000"/>
            <a:headEnd/>
            <a:tailEnd/>
          </a:ln>
        </p:spPr>
        <p:txBody>
          <a:bodyPr>
            <a:normAutofit/>
          </a:bodyPr>
          <a:lstStyle/>
          <a:p>
            <a:pPr marL="273050" indent="-273050" algn="ctr" eaLnBrk="0" fontAlgn="auto" hangingPunct="0">
              <a:spcBef>
                <a:spcPts val="575"/>
              </a:spcBef>
              <a:spcAft>
                <a:spcPts val="0"/>
              </a:spcAft>
              <a:buClr>
                <a:schemeClr val="accent1"/>
              </a:buClr>
              <a:buSzPct val="85000"/>
              <a:buFont typeface="Wingdings 3"/>
              <a:buNone/>
              <a:defRPr/>
            </a:pPr>
            <a:r>
              <a:rPr lang="en-US" sz="2800" b="1" dirty="0">
                <a:ln w="10541" cmpd="sng">
                  <a:solidFill>
                    <a:srgbClr val="7D7D7D">
                      <a:tint val="100000"/>
                      <a:shade val="100000"/>
                      <a:satMod val="110000"/>
                    </a:srgbClr>
                  </a:solidFill>
                  <a:prstDash val="solid"/>
                </a:ln>
                <a:effectLst/>
                <a:latin typeface="Arial Narrow"/>
                <a:ea typeface="ＭＳ Ｐゴシック" charset="-128"/>
                <a:cs typeface="Arial Narrow"/>
              </a:rPr>
              <a:t>The Success of  </a:t>
            </a:r>
            <a:r>
              <a:rPr lang="en-US" sz="2800" b="1" dirty="0" err="1">
                <a:ln w="10541" cmpd="sng">
                  <a:solidFill>
                    <a:srgbClr val="7D7D7D">
                      <a:tint val="100000"/>
                      <a:shade val="100000"/>
                      <a:satMod val="110000"/>
                    </a:srgbClr>
                  </a:solidFill>
                  <a:prstDash val="solid"/>
                </a:ln>
                <a:effectLst/>
                <a:latin typeface="Arial Narrow"/>
                <a:ea typeface="ＭＳ Ｐゴシック" charset="-128"/>
                <a:cs typeface="Arial Narrow"/>
              </a:rPr>
              <a:t>Libasan</a:t>
            </a:r>
            <a:r>
              <a:rPr lang="en-US" sz="2800" b="1" dirty="0">
                <a:ln w="10541" cmpd="sng">
                  <a:solidFill>
                    <a:srgbClr val="7D7D7D">
                      <a:tint val="100000"/>
                      <a:shade val="100000"/>
                      <a:satMod val="110000"/>
                    </a:srgbClr>
                  </a:solidFill>
                  <a:prstDash val="solid"/>
                </a:ln>
                <a:effectLst/>
                <a:latin typeface="Arial Narrow"/>
                <a:ea typeface="ＭＳ Ｐゴシック" charset="-128"/>
                <a:cs typeface="Arial Narrow"/>
              </a:rPr>
              <a:t>  Small Water Impounding Project, </a:t>
            </a:r>
            <a:r>
              <a:rPr lang="en-US" sz="2800" b="1" dirty="0" err="1">
                <a:ln w="10541" cmpd="sng">
                  <a:solidFill>
                    <a:srgbClr val="7D7D7D">
                      <a:tint val="100000"/>
                      <a:shade val="100000"/>
                      <a:satMod val="110000"/>
                    </a:srgbClr>
                  </a:solidFill>
                  <a:prstDash val="solid"/>
                </a:ln>
                <a:effectLst/>
                <a:latin typeface="Arial Narrow"/>
                <a:ea typeface="ＭＳ Ｐゴシック" charset="-128"/>
                <a:cs typeface="Arial Narrow"/>
              </a:rPr>
              <a:t>Nabunturan</a:t>
            </a:r>
            <a:r>
              <a:rPr lang="en-US" sz="2800" b="1" dirty="0">
                <a:ln w="10541" cmpd="sng">
                  <a:solidFill>
                    <a:srgbClr val="7D7D7D">
                      <a:tint val="100000"/>
                      <a:shade val="100000"/>
                      <a:satMod val="110000"/>
                    </a:srgbClr>
                  </a:solidFill>
                  <a:prstDash val="solid"/>
                </a:ln>
                <a:effectLst/>
                <a:latin typeface="Arial Narrow"/>
                <a:ea typeface="ＭＳ Ｐゴシック" charset="-128"/>
                <a:cs typeface="Arial Narrow"/>
              </a:rPr>
              <a:t>, </a:t>
            </a:r>
            <a:r>
              <a:rPr lang="en-US" sz="2800" b="1" dirty="0" err="1">
                <a:ln w="10541" cmpd="sng">
                  <a:solidFill>
                    <a:srgbClr val="7D7D7D">
                      <a:tint val="100000"/>
                      <a:shade val="100000"/>
                      <a:satMod val="110000"/>
                    </a:srgbClr>
                  </a:solidFill>
                  <a:prstDash val="solid"/>
                </a:ln>
                <a:effectLst/>
                <a:latin typeface="Arial Narrow"/>
                <a:ea typeface="ＭＳ Ｐゴシック" charset="-128"/>
                <a:cs typeface="Arial Narrow"/>
              </a:rPr>
              <a:t>ComVal</a:t>
            </a:r>
            <a:endParaRPr lang="en-US" sz="2800" b="1" dirty="0">
              <a:ln w="10541" cmpd="sng">
                <a:solidFill>
                  <a:srgbClr val="7D7D7D">
                    <a:tint val="100000"/>
                    <a:shade val="100000"/>
                    <a:satMod val="110000"/>
                  </a:srgbClr>
                </a:solidFill>
                <a:prstDash val="solid"/>
              </a:ln>
              <a:effectLst/>
              <a:latin typeface="Arial Narrow"/>
              <a:ea typeface="ＭＳ Ｐゴシック" charset="-128"/>
              <a:cs typeface="Arial Narrow"/>
            </a:endParaRPr>
          </a:p>
        </p:txBody>
      </p:sp>
      <p:sp>
        <p:nvSpPr>
          <p:cNvPr id="7" name="TextBox 12"/>
          <p:cNvSpPr txBox="1">
            <a:spLocks noChangeArrowheads="1"/>
          </p:cNvSpPr>
          <p:nvPr/>
        </p:nvSpPr>
        <p:spPr bwMode="auto">
          <a:xfrm>
            <a:off x="304800" y="2590803"/>
            <a:ext cx="1828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t>Crop Production</a:t>
            </a:r>
          </a:p>
        </p:txBody>
      </p:sp>
      <p:sp>
        <p:nvSpPr>
          <p:cNvPr id="8" name="TextBox 13"/>
          <p:cNvSpPr txBox="1">
            <a:spLocks noChangeArrowheads="1"/>
          </p:cNvSpPr>
          <p:nvPr/>
        </p:nvSpPr>
        <p:spPr bwMode="auto">
          <a:xfrm>
            <a:off x="0" y="4724403"/>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t>Strong  Farmers Participation</a:t>
            </a:r>
          </a:p>
        </p:txBody>
      </p:sp>
      <p:sp>
        <p:nvSpPr>
          <p:cNvPr id="9" name="TextBox 14"/>
          <p:cNvSpPr txBox="1">
            <a:spLocks noChangeArrowheads="1"/>
          </p:cNvSpPr>
          <p:nvPr/>
        </p:nvSpPr>
        <p:spPr bwMode="auto">
          <a:xfrm>
            <a:off x="9753600" y="2362200"/>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t>Fish Hatchery and Inland Fishery</a:t>
            </a:r>
          </a:p>
        </p:txBody>
      </p:sp>
      <p:sp>
        <p:nvSpPr>
          <p:cNvPr id="10" name="TextBox 15"/>
          <p:cNvSpPr txBox="1">
            <a:spLocks noChangeArrowheads="1"/>
          </p:cNvSpPr>
          <p:nvPr/>
        </p:nvSpPr>
        <p:spPr bwMode="auto">
          <a:xfrm>
            <a:off x="9042400" y="4724405"/>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t>Seedlings Dispersal for  Watershed Management</a:t>
            </a:r>
          </a:p>
        </p:txBody>
      </p:sp>
      <p:pic>
        <p:nvPicPr>
          <p:cNvPr id="11" name="Picture 2" descr="C:\Users\Administrator\My Documents\pic\convergence\pictures 070.jpg"/>
          <p:cNvPicPr>
            <a:picLocks noGrp="1" noChangeAspect="1" noChangeArrowheads="1"/>
          </p:cNvPicPr>
          <p:nvPr>
            <p:ph sz="half" idx="4294967295"/>
          </p:nvPr>
        </p:nvPicPr>
        <p:blipFill>
          <a:blip r:embed="rId8" cstate="email">
            <a:extLst>
              <a:ext uri="{28A0092B-C50C-407E-A947-70E740481C1C}">
                <a14:useLocalDpi xmlns:a14="http://schemas.microsoft.com/office/drawing/2010/main" val="0"/>
              </a:ext>
            </a:extLst>
          </a:blip>
          <a:srcRect/>
          <a:stretch>
            <a:fillRect/>
          </a:stretch>
        </p:blipFill>
        <p:spPr>
          <a:xfrm>
            <a:off x="9448800" y="3352800"/>
            <a:ext cx="2540000" cy="1428750"/>
          </a:xfrm>
          <a:prstGeom prst="rect">
            <a:avLst/>
          </a:prstGeom>
        </p:spPr>
      </p:pic>
      <p:sp>
        <p:nvSpPr>
          <p:cNvPr id="12" name="Text Box 5"/>
          <p:cNvSpPr txBox="1">
            <a:spLocks noChangeArrowheads="1"/>
          </p:cNvSpPr>
          <p:nvPr/>
        </p:nvSpPr>
        <p:spPr bwMode="auto">
          <a:xfrm>
            <a:off x="203200" y="5257804"/>
            <a:ext cx="10859407" cy="1015663"/>
          </a:xfrm>
          <a:prstGeom prst="rect">
            <a:avLst/>
          </a:prstGeom>
          <a:solidFill>
            <a:schemeClr val="bg1">
              <a:alpha val="59999"/>
            </a:schemeClr>
          </a:solidFill>
          <a:ln w="9525">
            <a:solidFill>
              <a:srgbClr val="000000"/>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eaLnBrk="1" hangingPunct="1">
              <a:spcBef>
                <a:spcPct val="50000"/>
              </a:spcBef>
              <a:buFont typeface="Arial"/>
              <a:buChar char="•"/>
            </a:pPr>
            <a:r>
              <a:rPr lang="en-US" sz="1500" b="1" dirty="0">
                <a:solidFill>
                  <a:srgbClr val="000000"/>
                </a:solidFill>
                <a:latin typeface="Tahoma" charset="0"/>
                <a:ea typeface="MS PGothic" charset="0"/>
                <a:cs typeface="Tahoma" charset="0"/>
              </a:rPr>
              <a:t>Strong Farmers Association – </a:t>
            </a:r>
            <a:r>
              <a:rPr lang="en-US" sz="1500" b="1" dirty="0" err="1">
                <a:solidFill>
                  <a:srgbClr val="000000"/>
                </a:solidFill>
                <a:latin typeface="Tahoma" charset="0"/>
                <a:ea typeface="MS PGothic" charset="0"/>
                <a:cs typeface="Tahoma" charset="0"/>
              </a:rPr>
              <a:t>Libasan</a:t>
            </a:r>
            <a:r>
              <a:rPr lang="en-US" sz="1500" b="1" dirty="0">
                <a:solidFill>
                  <a:srgbClr val="000000"/>
                </a:solidFill>
                <a:latin typeface="Tahoma" charset="0"/>
                <a:ea typeface="MS PGothic" charset="0"/>
                <a:cs typeface="Tahoma" charset="0"/>
              </a:rPr>
              <a:t> Multi-purpose Cooperative</a:t>
            </a:r>
          </a:p>
          <a:p>
            <a:pPr marL="285750" indent="-285750" eaLnBrk="1" hangingPunct="1">
              <a:spcBef>
                <a:spcPct val="50000"/>
              </a:spcBef>
              <a:buFont typeface="Arial"/>
              <a:buChar char="•"/>
            </a:pPr>
            <a:r>
              <a:rPr lang="en-US" sz="1500" b="1" dirty="0">
                <a:solidFill>
                  <a:srgbClr val="000000"/>
                </a:solidFill>
                <a:latin typeface="Tahoma" charset="0"/>
                <a:ea typeface="MS PGothic" charset="0"/>
                <a:cs typeface="Tahoma" charset="0"/>
              </a:rPr>
              <a:t>Strong LGU support and assistance and linkages with national agencies as they adopt cost-sharing scheme</a:t>
            </a:r>
          </a:p>
          <a:p>
            <a:pPr marL="285750" indent="-285750" eaLnBrk="1" hangingPunct="1">
              <a:spcBef>
                <a:spcPct val="50000"/>
              </a:spcBef>
              <a:buFont typeface="Arial"/>
              <a:buChar char="•"/>
            </a:pPr>
            <a:r>
              <a:rPr lang="en-US" sz="1500" b="1" dirty="0">
                <a:solidFill>
                  <a:srgbClr val="000000"/>
                </a:solidFill>
                <a:latin typeface="Tahoma" charset="0"/>
                <a:ea typeface="MS PGothic" charset="0"/>
                <a:cs typeface="Tahoma" charset="0"/>
              </a:rPr>
              <a:t>Continuous  upgrading  skills of farmers (Capacity  Building)</a:t>
            </a:r>
          </a:p>
        </p:txBody>
      </p:sp>
      <p:sp>
        <p:nvSpPr>
          <p:cNvPr id="13" name="Rectangle 26"/>
          <p:cNvSpPr>
            <a:spLocks noChangeArrowheads="1"/>
          </p:cNvSpPr>
          <p:nvPr/>
        </p:nvSpPr>
        <p:spPr bwMode="auto">
          <a:xfrm>
            <a:off x="7416800" y="6273467"/>
            <a:ext cx="4165600" cy="254000"/>
          </a:xfrm>
          <a:prstGeom prst="rect">
            <a:avLst/>
          </a:prstGeom>
          <a:noFill/>
          <a:ln w="9525">
            <a:noFill/>
            <a:miter lim="800000"/>
            <a:headEnd/>
            <a:tailEnd/>
          </a:ln>
        </p:spPr>
        <p:txBody>
          <a:bodyPr>
            <a:spAutoFit/>
          </a:bodyPr>
          <a:lstStyle/>
          <a:p>
            <a:pPr>
              <a:defRPr/>
            </a:pPr>
            <a:r>
              <a:rPr lang="en-US" sz="1050" dirty="0">
                <a:ea typeface="ＭＳ Ｐゴシック" charset="-128"/>
                <a:cs typeface="+mn-cs"/>
              </a:rPr>
              <a:t>Source: Mr. </a:t>
            </a:r>
            <a:r>
              <a:rPr lang="en-US" sz="1050" dirty="0" err="1">
                <a:ea typeface="ＭＳ Ｐゴシック" charset="-128"/>
                <a:cs typeface="+mn-cs"/>
              </a:rPr>
              <a:t>Belarde</a:t>
            </a:r>
            <a:r>
              <a:rPr lang="en-US" sz="1050" dirty="0">
                <a:ea typeface="ＭＳ Ｐゴシック" charset="-128"/>
                <a:cs typeface="+mn-cs"/>
              </a:rPr>
              <a:t> </a:t>
            </a:r>
            <a:r>
              <a:rPr lang="en-US" sz="1050" dirty="0" err="1">
                <a:ea typeface="ＭＳ Ｐゴシック" charset="-128"/>
                <a:cs typeface="+mn-cs"/>
              </a:rPr>
              <a:t>Ibe</a:t>
            </a:r>
            <a:r>
              <a:rPr lang="en-US" sz="1050" dirty="0">
                <a:ea typeface="ＭＳ Ｐゴシック" charset="-128"/>
                <a:cs typeface="+mn-cs"/>
              </a:rPr>
              <a:t>, Chairman LPMPC, 2010</a:t>
            </a:r>
          </a:p>
        </p:txBody>
      </p:sp>
      <p:sp>
        <p:nvSpPr>
          <p:cNvPr id="14" name="Subtitle 3"/>
          <p:cNvSpPr txBox="1">
            <a:spLocks/>
          </p:cNvSpPr>
          <p:nvPr/>
        </p:nvSpPr>
        <p:spPr bwMode="auto">
          <a:xfrm>
            <a:off x="3048000" y="3581400"/>
            <a:ext cx="6197600" cy="1219200"/>
          </a:xfrm>
          <a:prstGeom prst="rect">
            <a:avLst/>
          </a:prstGeom>
          <a:noFill/>
          <a:ln w="9525">
            <a:noFill/>
            <a:miter lim="800000"/>
            <a:headEnd/>
            <a:tailEnd/>
          </a:ln>
        </p:spPr>
        <p:txBody>
          <a:bodyPr>
            <a:normAutofit/>
          </a:bodyPr>
          <a:lstStyle/>
          <a:p>
            <a:pPr marL="273050" indent="-273050" algn="ctr" eaLnBrk="0" fontAlgn="auto" hangingPunct="0">
              <a:spcBef>
                <a:spcPts val="575"/>
              </a:spcBef>
              <a:spcAft>
                <a:spcPts val="0"/>
              </a:spcAft>
              <a:buClr>
                <a:schemeClr val="accent1"/>
              </a:buClr>
              <a:buSzPct val="85000"/>
              <a:buFont typeface="Wingdings 3"/>
              <a:buNone/>
              <a:defRPr/>
            </a:pPr>
            <a:r>
              <a:rPr lang="en-US" sz="2000" b="1" dirty="0">
                <a:ln w="19050">
                  <a:solidFill>
                    <a:schemeClr val="tx2">
                      <a:tint val="1000"/>
                    </a:schemeClr>
                  </a:solidFill>
                  <a:prstDash val="solid"/>
                </a:ln>
                <a:solidFill>
                  <a:srgbClr val="FF0000"/>
                </a:solidFill>
                <a:effectLst>
                  <a:outerShdw blurRad="38100" dist="38100" dir="2700000" algn="tl">
                    <a:srgbClr val="000000">
                      <a:alpha val="43137"/>
                    </a:srgbClr>
                  </a:outerShdw>
                </a:effectLst>
                <a:ea typeface="ＭＳ Ｐゴシック" charset="-128"/>
                <a:cs typeface="+mn-cs"/>
              </a:rPr>
              <a:t>STRONG PARTNERSHIP AND STRONG FARMING COMMUNITIES</a:t>
            </a:r>
          </a:p>
        </p:txBody>
      </p:sp>
    </p:spTree>
    <p:extLst>
      <p:ext uri="{BB962C8B-B14F-4D97-AF65-F5344CB8AC3E}">
        <p14:creationId xmlns:p14="http://schemas.microsoft.com/office/powerpoint/2010/main" val="192264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16"/>
          <p:cNvSpPr>
            <a:spLocks noChangeArrowheads="1"/>
          </p:cNvSpPr>
          <p:nvPr/>
        </p:nvSpPr>
        <p:spPr bwMode="auto">
          <a:xfrm>
            <a:off x="101600" y="76200"/>
            <a:ext cx="1178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US" sz="3200" b="1" dirty="0">
                <a:solidFill>
                  <a:srgbClr val="000000"/>
                </a:solidFill>
                <a:ea typeface="Gulim" charset="0"/>
                <a:cs typeface="Gulim" charset="0"/>
              </a:rPr>
              <a:t>farmer-managed small farm reservoirs (SFR)      </a:t>
            </a:r>
          </a:p>
        </p:txBody>
      </p:sp>
      <p:sp>
        <p:nvSpPr>
          <p:cNvPr id="3" name="Text Box 5"/>
          <p:cNvSpPr txBox="1">
            <a:spLocks noChangeArrowheads="1"/>
          </p:cNvSpPr>
          <p:nvPr/>
        </p:nvSpPr>
        <p:spPr bwMode="auto">
          <a:xfrm>
            <a:off x="304800" y="5029203"/>
            <a:ext cx="5588000" cy="369332"/>
          </a:xfrm>
          <a:prstGeom prst="rect">
            <a:avLst/>
          </a:prstGeom>
          <a:solidFill>
            <a:schemeClr val="bg1"/>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latin typeface="Tahoma" charset="0"/>
                <a:cs typeface="Tahoma" charset="0"/>
              </a:rPr>
              <a:t>SFR constructed by farmers in Luzon , Philippines</a:t>
            </a:r>
            <a:endParaRPr lang="en-US" sz="1800">
              <a:solidFill>
                <a:srgbClr val="000000"/>
              </a:solidFill>
              <a:latin typeface="Tahoma" charset="0"/>
            </a:endParaRPr>
          </a:p>
        </p:txBody>
      </p:sp>
      <p:sp>
        <p:nvSpPr>
          <p:cNvPr id="4" name="Text Box 5"/>
          <p:cNvSpPr txBox="1">
            <a:spLocks noChangeArrowheads="1"/>
          </p:cNvSpPr>
          <p:nvPr/>
        </p:nvSpPr>
        <p:spPr bwMode="auto">
          <a:xfrm>
            <a:off x="6096000" y="4230688"/>
            <a:ext cx="5588000" cy="646112"/>
          </a:xfrm>
          <a:prstGeom prst="rect">
            <a:avLst/>
          </a:prstGeom>
          <a:solidFill>
            <a:schemeClr val="bg1"/>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latin typeface="Tahoma" charset="0"/>
                <a:cs typeface="Tahoma" charset="0"/>
              </a:rPr>
              <a:t>SFR constructed by farmers in      Mindanao , Philippines</a:t>
            </a:r>
            <a:endParaRPr lang="en-US" sz="1800">
              <a:solidFill>
                <a:srgbClr val="000000"/>
              </a:solidFill>
              <a:latin typeface="Tahoma" charset="0"/>
            </a:endParaRPr>
          </a:p>
        </p:txBody>
      </p:sp>
      <p:sp>
        <p:nvSpPr>
          <p:cNvPr id="5" name="Rectangle 2"/>
          <p:cNvSpPr>
            <a:spLocks noChangeArrowheads="1"/>
          </p:cNvSpPr>
          <p:nvPr/>
        </p:nvSpPr>
        <p:spPr bwMode="auto">
          <a:xfrm>
            <a:off x="101600" y="838200"/>
            <a:ext cx="10972800" cy="76200"/>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24000"/>
            <a:ext cx="5791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63262"/>
            <a:ext cx="5657447" cy="29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12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20" descr="DSC01331.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3200" y="304800"/>
            <a:ext cx="11785600" cy="525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3"/>
          <p:cNvSpPr txBox="1">
            <a:spLocks/>
          </p:cNvSpPr>
          <p:nvPr/>
        </p:nvSpPr>
        <p:spPr>
          <a:xfrm>
            <a:off x="508000" y="304800"/>
            <a:ext cx="10160000" cy="907561"/>
          </a:xfrm>
          <a:prstGeom prst="rect">
            <a:avLst/>
          </a:prstGeom>
          <a:ln>
            <a:miter lim="800000"/>
            <a:headEnd/>
            <a:tailEn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3"/>
              <a:buNone/>
              <a:defRPr/>
            </a:pPr>
            <a:r>
              <a:rPr lang="en-US" sz="2400" b="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pitchFamily="34" charset="0"/>
                <a:ea typeface="ＭＳ Ｐゴシック" pitchFamily="-112" charset="-128"/>
                <a:cs typeface="Arial" pitchFamily="34" charset="0"/>
              </a:rPr>
              <a:t>The Success of 125 Small Farm Reservoirs in Bingawan, Iloilo</a:t>
            </a:r>
          </a:p>
          <a:p>
            <a:pPr>
              <a:buFont typeface="Wingdings 3"/>
              <a:buNone/>
              <a:defRPr/>
            </a:pPr>
            <a:r>
              <a:rPr lang="en-US" sz="2400" b="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pitchFamily="34" charset="0"/>
                <a:ea typeface="ＭＳ Ｐゴシック" pitchFamily="-112" charset="-128"/>
                <a:cs typeface="Arial" pitchFamily="34" charset="0"/>
              </a:rPr>
              <a:t>(Good Governance &amp; Optimization of Limited Resources)</a:t>
            </a:r>
            <a:endParaRPr lang="en-US" sz="2400" b="1" dirty="0">
              <a:ln w="19050">
                <a:solidFill>
                  <a:schemeClr val="tx2">
                    <a:tint val="1000"/>
                  </a:schemeClr>
                </a:solidFill>
                <a:prstDash val="solid"/>
              </a:ln>
              <a:solidFill>
                <a:srgbClr val="FF0000"/>
              </a:solidFill>
              <a:latin typeface="Arial" pitchFamily="34" charset="0"/>
              <a:ea typeface="ＭＳ Ｐゴシック" pitchFamily="-112" charset="-128"/>
              <a:cs typeface="Arial" pitchFamily="34" charset="0"/>
            </a:endParaRPr>
          </a:p>
        </p:txBody>
      </p:sp>
      <p:sp>
        <p:nvSpPr>
          <p:cNvPr id="4" name="Text Box 5"/>
          <p:cNvSpPr txBox="1">
            <a:spLocks noChangeArrowheads="1"/>
          </p:cNvSpPr>
          <p:nvPr/>
        </p:nvSpPr>
        <p:spPr bwMode="auto">
          <a:xfrm>
            <a:off x="203200" y="4876802"/>
            <a:ext cx="11785600" cy="1323439"/>
          </a:xfrm>
          <a:prstGeom prst="rect">
            <a:avLst/>
          </a:prstGeom>
          <a:solidFill>
            <a:schemeClr val="bg1">
              <a:alpha val="60000"/>
            </a:schemeClr>
          </a:solidFill>
          <a:ln w="9525">
            <a:solidFill>
              <a:srgbClr val="000000"/>
            </a:solidFill>
            <a:miter lim="800000"/>
            <a:headEnd/>
            <a:tailEnd/>
          </a:ln>
        </p:spPr>
        <p:txBody>
          <a:bodyPr>
            <a:spAutoFit/>
          </a:bodyPr>
          <a:lstStyle/>
          <a:p>
            <a:pPr>
              <a:spcBef>
                <a:spcPct val="50000"/>
              </a:spcBef>
              <a:buFont typeface="Arial" pitchFamily="34" charset="0"/>
              <a:buChar char="•"/>
              <a:defRPr/>
            </a:pPr>
            <a:r>
              <a:rPr lang="en-US" sz="1600" b="1" dirty="0">
                <a:solidFill>
                  <a:srgbClr val="000000"/>
                </a:solidFill>
                <a:latin typeface="Tahoma" pitchFamily="34" charset="0"/>
                <a:ea typeface="MS PGothic" pitchFamily="34" charset="-128"/>
                <a:cs typeface="Tahoma" pitchFamily="34" charset="0"/>
              </a:rPr>
              <a:t> save crop during unexpected prolong drought </a:t>
            </a:r>
          </a:p>
          <a:p>
            <a:pPr marL="122238" indent="-122238">
              <a:spcBef>
                <a:spcPct val="50000"/>
              </a:spcBef>
              <a:buFont typeface="Arial" pitchFamily="34" charset="0"/>
              <a:buChar char="•"/>
              <a:defRPr/>
            </a:pPr>
            <a:r>
              <a:rPr lang="en-US" sz="1600" b="1" dirty="0">
                <a:solidFill>
                  <a:srgbClr val="000000"/>
                </a:solidFill>
                <a:latin typeface="Tahoma" pitchFamily="34" charset="0"/>
                <a:ea typeface="MS PGothic" pitchFamily="34" charset="-128"/>
                <a:cs typeface="Tahoma" pitchFamily="34" charset="0"/>
              </a:rPr>
              <a:t>promote diversified farming system (e.g. rice and vegetable production, duck raising and inland fish production)</a:t>
            </a:r>
          </a:p>
          <a:p>
            <a:pPr marL="122238" indent="-122238">
              <a:spcBef>
                <a:spcPct val="50000"/>
              </a:spcBef>
              <a:buFont typeface="Arial" pitchFamily="34" charset="0"/>
              <a:buChar char="•"/>
              <a:defRPr/>
            </a:pPr>
            <a:r>
              <a:rPr lang="en-US" sz="1600" b="1" dirty="0">
                <a:solidFill>
                  <a:srgbClr val="000000"/>
                </a:solidFill>
                <a:latin typeface="Tahoma" pitchFamily="34" charset="0"/>
                <a:ea typeface="MS PGothic" pitchFamily="34" charset="-128"/>
                <a:cs typeface="Tahoma" pitchFamily="34" charset="0"/>
              </a:rPr>
              <a:t>strengthen partnership between and among national agencies, LGUs, CSOs and farmers  </a:t>
            </a:r>
          </a:p>
        </p:txBody>
      </p:sp>
      <p:sp>
        <p:nvSpPr>
          <p:cNvPr id="5" name="Rectangle 26"/>
          <p:cNvSpPr>
            <a:spLocks noChangeArrowheads="1"/>
          </p:cNvSpPr>
          <p:nvPr/>
        </p:nvSpPr>
        <p:spPr bwMode="auto">
          <a:xfrm>
            <a:off x="7169151" y="6233510"/>
            <a:ext cx="27638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ea typeface="MS PGothic" charset="0"/>
                <a:cs typeface="MS PGothic" charset="0"/>
              </a:rPr>
              <a:t>Source: Mayor </a:t>
            </a:r>
            <a:r>
              <a:rPr lang="en-US" sz="1000" dirty="0" err="1">
                <a:ea typeface="MS PGothic" charset="0"/>
                <a:cs typeface="MS PGothic" charset="0"/>
              </a:rPr>
              <a:t>Palabrica’</a:t>
            </a:r>
            <a:r>
              <a:rPr lang="en-US" altLang="ja-JP" sz="1000" dirty="0" err="1">
                <a:ea typeface="MS PGothic" charset="0"/>
                <a:cs typeface="MS PGothic" charset="0"/>
              </a:rPr>
              <a:t>s</a:t>
            </a:r>
            <a:r>
              <a:rPr lang="en-US" altLang="ja-JP" sz="1000" dirty="0">
                <a:ea typeface="MS PGothic" charset="0"/>
                <a:cs typeface="MS PGothic" charset="0"/>
              </a:rPr>
              <a:t> SFR Presentation, 2016</a:t>
            </a:r>
            <a:endParaRPr lang="en-US" sz="1000" dirty="0">
              <a:ea typeface="MS PGothic" charset="0"/>
              <a:cs typeface="MS PGothic" charset="0"/>
            </a:endParaRPr>
          </a:p>
        </p:txBody>
      </p:sp>
    </p:spTree>
    <p:extLst>
      <p:ext uri="{BB962C8B-B14F-4D97-AF65-F5344CB8AC3E}">
        <p14:creationId xmlns:p14="http://schemas.microsoft.com/office/powerpoint/2010/main" val="3691621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ChangeArrowheads="1"/>
          </p:cNvSpPr>
          <p:nvPr/>
        </p:nvSpPr>
        <p:spPr bwMode="auto">
          <a:xfrm>
            <a:off x="101600" y="990600"/>
            <a:ext cx="10972800" cy="76200"/>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3"/>
          <p:cNvSpPr txBox="1">
            <a:spLocks noChangeArrowheads="1"/>
          </p:cNvSpPr>
          <p:nvPr/>
        </p:nvSpPr>
        <p:spPr bwMode="auto">
          <a:xfrm>
            <a:off x="-711200" y="152400"/>
            <a:ext cx="11887200" cy="685800"/>
          </a:xfrm>
          <a:prstGeom prst="rect">
            <a:avLst/>
          </a:prstGeom>
          <a:noFill/>
          <a:ln w="9525">
            <a:noFill/>
            <a:miter lim="800000"/>
            <a:headEnd/>
            <a:tailEnd/>
          </a:ln>
        </p:spPr>
        <p:txBody>
          <a:bodyPr lIns="0" rIns="0" bIns="0" anchor="b"/>
          <a:lstStyle/>
          <a:p>
            <a:pPr algn="r">
              <a:defRPr/>
            </a:pPr>
            <a:r>
              <a:rPr lang="en-US" sz="3600" b="1" dirty="0">
                <a:latin typeface="Arial Narrow" pitchFamily="34" charset="0"/>
                <a:ea typeface="+mj-ea"/>
                <a:cs typeface="Arial" pitchFamily="34" charset="0"/>
              </a:rPr>
              <a:t>wastewater re-use for </a:t>
            </a:r>
            <a:r>
              <a:rPr lang="en-US" sz="3600" b="1" dirty="0" err="1">
                <a:latin typeface="Arial Narrow" pitchFamily="34" charset="0"/>
                <a:ea typeface="+mj-ea"/>
                <a:cs typeface="Arial" pitchFamily="34" charset="0"/>
              </a:rPr>
              <a:t>agri</a:t>
            </a:r>
            <a:r>
              <a:rPr lang="en-US" sz="3600" b="1" dirty="0">
                <a:latin typeface="Arial Narrow" pitchFamily="34" charset="0"/>
                <a:ea typeface="+mj-ea"/>
                <a:cs typeface="Arial" pitchFamily="34" charset="0"/>
              </a:rPr>
              <a:t> purposes</a:t>
            </a:r>
          </a:p>
        </p:txBody>
      </p:sp>
      <p:sp>
        <p:nvSpPr>
          <p:cNvPr id="15" name="Text Box 15"/>
          <p:cNvSpPr txBox="1">
            <a:spLocks noChangeArrowheads="1"/>
          </p:cNvSpPr>
          <p:nvPr/>
        </p:nvSpPr>
        <p:spPr bwMode="auto">
          <a:xfrm>
            <a:off x="553528" y="5713387"/>
            <a:ext cx="1127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dirty="0"/>
              <a:t>DAO 26, Series of 2007</a:t>
            </a:r>
            <a:r>
              <a:rPr lang="en-US" sz="1600" dirty="0"/>
              <a:t>:</a:t>
            </a:r>
            <a:r>
              <a:rPr lang="en-US" altLang="ja-JP" sz="1600" dirty="0">
                <a:latin typeface="Tahoma" charset="0"/>
                <a:ea typeface="MS PGothic" charset="0"/>
                <a:cs typeface="Tahoma" charset="0"/>
              </a:rPr>
              <a:t> Guidelines on the Procedures and Technical Requirements for the Issuance of a Certification allowing the Safe Re-use of Wastewater for the Purpose of Irrigation and other Agricultural Uses</a:t>
            </a:r>
            <a:endParaRPr lang="en-US" sz="1600" dirty="0"/>
          </a:p>
        </p:txBody>
      </p:sp>
      <p:grpSp>
        <p:nvGrpSpPr>
          <p:cNvPr id="16" name="Group 11"/>
          <p:cNvGrpSpPr>
            <a:grpSpLocks/>
          </p:cNvGrpSpPr>
          <p:nvPr/>
        </p:nvGrpSpPr>
        <p:grpSpPr bwMode="auto">
          <a:xfrm>
            <a:off x="1" y="1355049"/>
            <a:ext cx="11074398" cy="4350455"/>
            <a:chOff x="-860735" y="838201"/>
            <a:chExt cx="13242416" cy="6202477"/>
          </a:xfrm>
        </p:grpSpPr>
        <p:pic>
          <p:nvPicPr>
            <p:cNvPr id="17" name="Picture 2" descr="Irrigation sprinkler"/>
            <p:cNvPicPr>
              <a:picLocks noChangeAspect="1" noChangeArrowheads="1"/>
            </p:cNvPicPr>
            <p:nvPr/>
          </p:nvPicPr>
          <p:blipFill>
            <a:blip r:embed="rId3"/>
            <a:srcRect/>
            <a:stretch>
              <a:fillRect/>
            </a:stretch>
          </p:blipFill>
          <p:spPr bwMode="auto">
            <a:xfrm>
              <a:off x="-8034" y="3685219"/>
              <a:ext cx="2949761" cy="2779442"/>
            </a:xfrm>
            <a:prstGeom prst="rect">
              <a:avLst/>
            </a:prstGeom>
            <a:noFill/>
            <a:ln w="9525">
              <a:noFill/>
              <a:miter lim="800000"/>
              <a:headEnd/>
              <a:tailEnd/>
            </a:ln>
          </p:spPr>
        </p:pic>
        <p:pic>
          <p:nvPicPr>
            <p:cNvPr id="18" name="Picture 3" descr="DSC02601"/>
            <p:cNvPicPr>
              <a:picLocks noChangeAspect="1" noChangeArrowheads="1"/>
            </p:cNvPicPr>
            <p:nvPr/>
          </p:nvPicPr>
          <p:blipFill>
            <a:blip r:embed="rId4" cstate="print"/>
            <a:srcRect/>
            <a:stretch>
              <a:fillRect/>
            </a:stretch>
          </p:blipFill>
          <p:spPr bwMode="auto">
            <a:xfrm>
              <a:off x="9202313" y="4057667"/>
              <a:ext cx="2947721" cy="2608225"/>
            </a:xfrm>
            <a:prstGeom prst="rect">
              <a:avLst/>
            </a:prstGeom>
            <a:noFill/>
            <a:ln w="9525">
              <a:noFill/>
              <a:miter lim="800000"/>
              <a:headEnd/>
              <a:tailEnd/>
            </a:ln>
          </p:spPr>
        </p:pic>
        <p:sp>
          <p:nvSpPr>
            <p:cNvPr id="19" name="Text Box 4"/>
            <p:cNvSpPr txBox="1">
              <a:spLocks noChangeArrowheads="1"/>
            </p:cNvSpPr>
            <p:nvPr/>
          </p:nvSpPr>
          <p:spPr bwMode="auto">
            <a:xfrm>
              <a:off x="-860735" y="6466418"/>
              <a:ext cx="4739785" cy="438800"/>
            </a:xfrm>
            <a:prstGeom prst="rect">
              <a:avLst/>
            </a:prstGeom>
            <a:solidFill>
              <a:schemeClr val="bg1"/>
            </a:solidFill>
            <a:ln w="9525">
              <a:noFill/>
              <a:miter lim="800000"/>
              <a:headEnd/>
              <a:tailEnd/>
            </a:ln>
          </p:spPr>
          <p:txBody>
            <a:bodyPr>
              <a:spAutoFit/>
            </a:bodyPr>
            <a:lstStyle/>
            <a:p>
              <a:pPr algn="ctr">
                <a:spcBef>
                  <a:spcPct val="50000"/>
                </a:spcBef>
              </a:pPr>
              <a:r>
                <a:rPr lang="en-US" altLang="ja-JP" sz="1400" dirty="0">
                  <a:latin typeface="Arial" pitchFamily="34" charset="0"/>
                  <a:ea typeface="MS PGothic" pitchFamily="34" charset="-128"/>
                  <a:cs typeface="Arial" pitchFamily="34" charset="0"/>
                </a:rPr>
                <a:t>Sprinkler irrigation for sugarcane Plantation</a:t>
              </a:r>
            </a:p>
          </p:txBody>
        </p:sp>
        <p:sp>
          <p:nvSpPr>
            <p:cNvPr id="20" name="Text Box 5"/>
            <p:cNvSpPr txBox="1">
              <a:spLocks noChangeArrowheads="1"/>
            </p:cNvSpPr>
            <p:nvPr/>
          </p:nvSpPr>
          <p:spPr bwMode="auto">
            <a:xfrm>
              <a:off x="8510857" y="6601878"/>
              <a:ext cx="3870824" cy="438800"/>
            </a:xfrm>
            <a:prstGeom prst="rect">
              <a:avLst/>
            </a:prstGeom>
            <a:solidFill>
              <a:schemeClr val="bg1"/>
            </a:solidFill>
            <a:ln w="9525">
              <a:noFill/>
              <a:miter lim="800000"/>
              <a:headEnd/>
              <a:tailEnd/>
            </a:ln>
          </p:spPr>
          <p:txBody>
            <a:bodyPr>
              <a:spAutoFit/>
            </a:bodyPr>
            <a:lstStyle/>
            <a:p>
              <a:pPr algn="ctr">
                <a:spcBef>
                  <a:spcPct val="50000"/>
                </a:spcBef>
              </a:pPr>
              <a:r>
                <a:rPr lang="en-US" altLang="ja-JP" sz="1400" dirty="0">
                  <a:latin typeface="Arial" pitchFamily="34" charset="0"/>
                  <a:ea typeface="MS PGothic" pitchFamily="34" charset="-128"/>
                  <a:cs typeface="Arial" pitchFamily="34" charset="0"/>
                </a:rPr>
                <a:t>Aquaculture (Tilapia Fishpond) </a:t>
              </a:r>
            </a:p>
          </p:txBody>
        </p:sp>
        <p:sp>
          <p:nvSpPr>
            <p:cNvPr id="21" name="Text Box 8"/>
            <p:cNvSpPr txBox="1">
              <a:spLocks noChangeArrowheads="1"/>
            </p:cNvSpPr>
            <p:nvPr/>
          </p:nvSpPr>
          <p:spPr bwMode="auto">
            <a:xfrm>
              <a:off x="8933316" y="3485045"/>
              <a:ext cx="3316951" cy="745959"/>
            </a:xfrm>
            <a:prstGeom prst="rect">
              <a:avLst/>
            </a:prstGeom>
            <a:solidFill>
              <a:schemeClr val="bg1"/>
            </a:solidFill>
            <a:ln w="9525">
              <a:noFill/>
              <a:miter lim="800000"/>
              <a:headEnd/>
              <a:tailEnd/>
            </a:ln>
          </p:spPr>
          <p:txBody>
            <a:bodyPr wrap="square">
              <a:spAutoFit/>
            </a:bodyPr>
            <a:lstStyle/>
            <a:p>
              <a:pPr algn="ctr">
                <a:spcBef>
                  <a:spcPct val="50000"/>
                </a:spcBef>
              </a:pPr>
              <a:r>
                <a:rPr lang="en-US" altLang="ja-JP" sz="1400" dirty="0">
                  <a:latin typeface="Arial" pitchFamily="34" charset="0"/>
                  <a:ea typeface="MS PGothic" pitchFamily="34" charset="-128"/>
                  <a:cs typeface="Arial" pitchFamily="34" charset="0"/>
                </a:rPr>
                <a:t>Use as liquid fertilizer –pre land prep water</a:t>
              </a:r>
            </a:p>
          </p:txBody>
        </p:sp>
        <p:pic>
          <p:nvPicPr>
            <p:cNvPr id="22" name="Picture 9" descr="PICT2132"/>
            <p:cNvPicPr>
              <a:picLocks noChangeAspect="1" noChangeArrowheads="1"/>
            </p:cNvPicPr>
            <p:nvPr/>
          </p:nvPicPr>
          <p:blipFill>
            <a:blip r:embed="rId5"/>
            <a:srcRect/>
            <a:stretch>
              <a:fillRect/>
            </a:stretch>
          </p:blipFill>
          <p:spPr bwMode="auto">
            <a:xfrm>
              <a:off x="35524" y="838201"/>
              <a:ext cx="2930676" cy="2279413"/>
            </a:xfrm>
            <a:prstGeom prst="rect">
              <a:avLst/>
            </a:prstGeom>
            <a:noFill/>
            <a:ln w="9525">
              <a:noFill/>
              <a:miter lim="800000"/>
              <a:headEnd/>
              <a:tailEnd/>
            </a:ln>
          </p:spPr>
        </p:pic>
        <p:sp>
          <p:nvSpPr>
            <p:cNvPr id="23" name="Text Box 10"/>
            <p:cNvSpPr txBox="1">
              <a:spLocks noChangeArrowheads="1"/>
            </p:cNvSpPr>
            <p:nvPr/>
          </p:nvSpPr>
          <p:spPr bwMode="auto">
            <a:xfrm>
              <a:off x="-334848" y="3106511"/>
              <a:ext cx="3557630" cy="438800"/>
            </a:xfrm>
            <a:prstGeom prst="rect">
              <a:avLst/>
            </a:prstGeom>
            <a:solidFill>
              <a:schemeClr val="bg1"/>
            </a:solidFill>
            <a:ln w="9525">
              <a:noFill/>
              <a:miter lim="800000"/>
              <a:headEnd/>
              <a:tailEnd/>
            </a:ln>
          </p:spPr>
          <p:txBody>
            <a:bodyPr>
              <a:spAutoFit/>
            </a:bodyPr>
            <a:lstStyle/>
            <a:p>
              <a:pPr algn="ctr">
                <a:spcBef>
                  <a:spcPct val="50000"/>
                </a:spcBef>
              </a:pPr>
              <a:r>
                <a:rPr lang="en-US" altLang="ja-JP" sz="1400" dirty="0">
                  <a:latin typeface="Arial" pitchFamily="34" charset="0"/>
                  <a:ea typeface="MS PGothic" pitchFamily="34" charset="-128"/>
                  <a:cs typeface="Arial" pitchFamily="34" charset="0"/>
                </a:rPr>
                <a:t>Use of liquid fertilizer </a:t>
              </a:r>
            </a:p>
          </p:txBody>
        </p:sp>
        <p:sp>
          <p:nvSpPr>
            <p:cNvPr id="24" name="Text Box 11"/>
            <p:cNvSpPr txBox="1">
              <a:spLocks noChangeArrowheads="1"/>
            </p:cNvSpPr>
            <p:nvPr/>
          </p:nvSpPr>
          <p:spPr bwMode="auto">
            <a:xfrm>
              <a:off x="4390272" y="861847"/>
              <a:ext cx="3476065" cy="1009238"/>
            </a:xfrm>
            <a:prstGeom prst="rect">
              <a:avLst/>
            </a:prstGeom>
            <a:solidFill>
              <a:schemeClr val="bg1"/>
            </a:solidFill>
            <a:ln w="9525">
              <a:noFill/>
              <a:miter lim="800000"/>
              <a:headEnd/>
              <a:tailEnd/>
            </a:ln>
          </p:spPr>
          <p:txBody>
            <a:bodyPr wrap="square">
              <a:spAutoFit/>
            </a:bodyPr>
            <a:lstStyle/>
            <a:p>
              <a:pPr algn="ctr">
                <a:spcBef>
                  <a:spcPct val="50000"/>
                </a:spcBef>
              </a:pPr>
              <a:r>
                <a:rPr lang="en-US" altLang="ja-JP" sz="2000" dirty="0">
                  <a:latin typeface="Arial" pitchFamily="34" charset="0"/>
                  <a:ea typeface="MS PGothic" pitchFamily="34" charset="-128"/>
                  <a:cs typeface="Arial" pitchFamily="34" charset="0"/>
                </a:rPr>
                <a:t>Regulated Wastewater Re-use</a:t>
              </a:r>
            </a:p>
          </p:txBody>
        </p:sp>
      </p:grpSp>
      <p:pic>
        <p:nvPicPr>
          <p:cNvPr id="25" name="Picture 1"/>
          <p:cNvPicPr>
            <a:picLocks noChangeAspect="1" noChangeArrowheads="1"/>
          </p:cNvPicPr>
          <p:nvPr/>
        </p:nvPicPr>
        <p:blipFill>
          <a:blip r:embed="rId6" cstate="print"/>
          <a:srcRect/>
          <a:stretch>
            <a:fillRect/>
          </a:stretch>
        </p:blipFill>
        <p:spPr bwMode="auto">
          <a:xfrm>
            <a:off x="4554322" y="2027873"/>
            <a:ext cx="2344004" cy="2890596"/>
          </a:xfrm>
          <a:prstGeom prst="ellipse">
            <a:avLst/>
          </a:prstGeom>
          <a:ln w="1905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26" name="Striped Right Arrow 25"/>
          <p:cNvSpPr/>
          <p:nvPr/>
        </p:nvSpPr>
        <p:spPr>
          <a:xfrm rot="8223933">
            <a:off x="3769784" y="4318839"/>
            <a:ext cx="399197" cy="464024"/>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Striped Right Arrow 26"/>
          <p:cNvSpPr/>
          <p:nvPr/>
        </p:nvSpPr>
        <p:spPr>
          <a:xfrm rot="19332502">
            <a:off x="7337791" y="2041367"/>
            <a:ext cx="399197" cy="464024"/>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Striped Right Arrow 27"/>
          <p:cNvSpPr/>
          <p:nvPr/>
        </p:nvSpPr>
        <p:spPr>
          <a:xfrm rot="2241765">
            <a:off x="7237642" y="4281846"/>
            <a:ext cx="399197" cy="464024"/>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Striped Right Arrow 28"/>
          <p:cNvSpPr/>
          <p:nvPr/>
        </p:nvSpPr>
        <p:spPr>
          <a:xfrm rot="13573897">
            <a:off x="3697668" y="2106266"/>
            <a:ext cx="532262" cy="348018"/>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0" name="Picture 3"/>
          <p:cNvPicPr>
            <a:picLocks noChangeAspect="1" noChangeArrowheads="1"/>
          </p:cNvPicPr>
          <p:nvPr/>
        </p:nvPicPr>
        <p:blipFill>
          <a:blip r:embed="rId7" cstate="print"/>
          <a:srcRect/>
          <a:stretch>
            <a:fillRect/>
          </a:stretch>
        </p:blipFill>
        <p:spPr bwMode="auto">
          <a:xfrm>
            <a:off x="8485496" y="1274165"/>
            <a:ext cx="2395182" cy="1760561"/>
          </a:xfrm>
          <a:prstGeom prst="rect">
            <a:avLst/>
          </a:prstGeom>
          <a:noFill/>
          <a:ln w="9525">
            <a:noFill/>
            <a:miter lim="800000"/>
            <a:headEnd/>
            <a:tailEnd/>
          </a:ln>
          <a:effectLst/>
        </p:spPr>
      </p:pic>
    </p:spTree>
    <p:extLst>
      <p:ext uri="{BB962C8B-B14F-4D97-AF65-F5344CB8AC3E}">
        <p14:creationId xmlns:p14="http://schemas.microsoft.com/office/powerpoint/2010/main" val="332625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697594" y="4865298"/>
            <a:ext cx="10737851" cy="1547827"/>
            <a:chOff x="304800" y="5267308"/>
            <a:chExt cx="8839200" cy="1524000"/>
          </a:xfrm>
        </p:grpSpPr>
        <p:pic>
          <p:nvPicPr>
            <p:cNvPr id="3"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5267308"/>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4" name="Picture 12" descr="DSCF634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33800" y="5267308"/>
              <a:ext cx="16716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SC0262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10200" y="5267308"/>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7.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39000" y="5267308"/>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DSCF585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981200" y="5267308"/>
              <a:ext cx="17446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
          <p:cNvSpPr>
            <a:spLocks noChangeArrowheads="1"/>
          </p:cNvSpPr>
          <p:nvPr/>
        </p:nvSpPr>
        <p:spPr bwMode="auto">
          <a:xfrm>
            <a:off x="0" y="785813"/>
            <a:ext cx="12192000" cy="45719"/>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4049293483"/>
              </p:ext>
            </p:extLst>
          </p:nvPr>
        </p:nvGraphicFramePr>
        <p:xfrm>
          <a:off x="276045" y="831532"/>
          <a:ext cx="11680167" cy="3749040"/>
        </p:xfrm>
        <a:graphic>
          <a:graphicData uri="http://schemas.openxmlformats.org/drawingml/2006/table">
            <a:tbl>
              <a:tblPr firstRow="1" bandRow="1">
                <a:tableStyleId>{5C22544A-7EE6-4342-B048-85BDC9FD1C3A}</a:tableStyleId>
              </a:tblPr>
              <a:tblGrid>
                <a:gridCol w="2863970">
                  <a:extLst>
                    <a:ext uri="{9D8B030D-6E8A-4147-A177-3AD203B41FA5}">
                      <a16:colId xmlns:a16="http://schemas.microsoft.com/office/drawing/2014/main" val="20000"/>
                    </a:ext>
                  </a:extLst>
                </a:gridCol>
                <a:gridCol w="3019245">
                  <a:extLst>
                    <a:ext uri="{9D8B030D-6E8A-4147-A177-3AD203B41FA5}">
                      <a16:colId xmlns:a16="http://schemas.microsoft.com/office/drawing/2014/main" val="20001"/>
                    </a:ext>
                  </a:extLst>
                </a:gridCol>
                <a:gridCol w="5796952">
                  <a:extLst>
                    <a:ext uri="{9D8B030D-6E8A-4147-A177-3AD203B41FA5}">
                      <a16:colId xmlns:a16="http://schemas.microsoft.com/office/drawing/2014/main" val="20002"/>
                    </a:ext>
                  </a:extLst>
                </a:gridCol>
              </a:tblGrid>
              <a:tr h="370840">
                <a:tc>
                  <a:txBody>
                    <a:bodyPr/>
                    <a:lstStyle/>
                    <a:p>
                      <a:r>
                        <a:rPr lang="en-PH" dirty="0"/>
                        <a:t>Issues and concerns related to agriculture</a:t>
                      </a:r>
                    </a:p>
                  </a:txBody>
                  <a:tcPr/>
                </a:tc>
                <a:tc>
                  <a:txBody>
                    <a:bodyPr/>
                    <a:lstStyle/>
                    <a:p>
                      <a:r>
                        <a:rPr lang="en-PH" dirty="0"/>
                        <a:t>Proposed Solutions (Pre-water summit meeting</a:t>
                      </a:r>
                    </a:p>
                  </a:txBody>
                  <a:tcPr/>
                </a:tc>
                <a:tc>
                  <a:txBody>
                    <a:bodyPr/>
                    <a:lstStyle/>
                    <a:p>
                      <a:r>
                        <a:rPr lang="en-PH" dirty="0"/>
                        <a:t>DA’s current and future programs</a:t>
                      </a:r>
                      <a:r>
                        <a:rPr lang="en-PH" baseline="0" dirty="0"/>
                        <a:t> and projects to address the concerns</a:t>
                      </a:r>
                      <a:endParaRPr lang="en-PH" dirty="0"/>
                    </a:p>
                  </a:txBody>
                  <a:tcPr/>
                </a:tc>
                <a:extLst>
                  <a:ext uri="{0D108BD9-81ED-4DB2-BD59-A6C34878D82A}">
                    <a16:rowId xmlns:a16="http://schemas.microsoft.com/office/drawing/2014/main" val="10000"/>
                  </a:ext>
                </a:extLst>
              </a:tr>
              <a:tr h="370840">
                <a:tc>
                  <a:txBody>
                    <a:bodyPr/>
                    <a:lstStyle/>
                    <a:p>
                      <a:r>
                        <a:rPr lang="en-PH" dirty="0"/>
                        <a:t>Growing demand for agricultural use in the long term </a:t>
                      </a:r>
                    </a:p>
                    <a:p>
                      <a:endParaRPr lang="en-PH" b="1" dirty="0">
                        <a:solidFill>
                          <a:srgbClr val="FF0000"/>
                        </a:solidFill>
                      </a:endParaRPr>
                    </a:p>
                    <a:p>
                      <a:r>
                        <a:rPr lang="en-PH" b="1" dirty="0">
                          <a:solidFill>
                            <a:srgbClr val="FF0000"/>
                          </a:solidFill>
                        </a:rPr>
                        <a:t>Decreasing supply and changing rainfall pattern and occurrences</a:t>
                      </a:r>
                    </a:p>
                  </a:txBody>
                  <a:tcPr/>
                </a:tc>
                <a:tc>
                  <a:txBody>
                    <a:bodyPr/>
                    <a:lstStyle/>
                    <a:p>
                      <a:r>
                        <a:rPr lang="en-PH" dirty="0"/>
                        <a:t>Construct impounding dams/reservoirs to provide water for irrigation</a:t>
                      </a:r>
                    </a:p>
                  </a:txBody>
                  <a:tcPr/>
                </a:tc>
                <a:tc>
                  <a:txBody>
                    <a:bodyPr/>
                    <a:lstStyle/>
                    <a:p>
                      <a:r>
                        <a:rPr lang="en-PH" dirty="0"/>
                        <a:t>One of the strategies of the DA to save water in irrigation is to engage in crop diversification wherein high value crops will be identified in the area and other support systems will be  integrated such as marketing. These high value crops require less water and may provide better incomes to farmers.</a:t>
                      </a:r>
                    </a:p>
                    <a:p>
                      <a:endParaRPr lang="en-PH" dirty="0"/>
                    </a:p>
                    <a:p>
                      <a:r>
                        <a:rPr lang="en-PH" dirty="0"/>
                        <a:t>There are also available water-saving technologies or practices such as alternate wetting and drying (AWD) for rice production. About 30% of water is being saved with</a:t>
                      </a:r>
                      <a:r>
                        <a:rPr lang="en-PH" baseline="0" dirty="0"/>
                        <a:t> no significant effect on yield.</a:t>
                      </a:r>
                      <a:endParaRPr lang="en-PH" dirty="0"/>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172526" y="262722"/>
            <a:ext cx="11611155" cy="461665"/>
          </a:xfrm>
          <a:prstGeom prst="rect">
            <a:avLst/>
          </a:prstGeom>
          <a:noFill/>
        </p:spPr>
        <p:txBody>
          <a:bodyPr wrap="square" rtlCol="0">
            <a:spAutoFit/>
          </a:bodyPr>
          <a:lstStyle/>
          <a:p>
            <a:pPr algn="ctr"/>
            <a:r>
              <a:rPr lang="en-PH" sz="2400" b="1" dirty="0"/>
              <a:t>Issues and concerns, proposed solutions by stakeholders and DA programs and projects</a:t>
            </a:r>
          </a:p>
        </p:txBody>
      </p:sp>
    </p:spTree>
    <p:extLst>
      <p:ext uri="{BB962C8B-B14F-4D97-AF65-F5344CB8AC3E}">
        <p14:creationId xmlns:p14="http://schemas.microsoft.com/office/powerpoint/2010/main" val="198883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03200" y="1143000"/>
            <a:ext cx="6400800" cy="2819400"/>
          </a:xfrm>
          <a:prstGeom prst="rect">
            <a:avLst/>
          </a:prstGeom>
        </p:spPr>
        <p:txBody>
          <a:bodyPr vert="horz" lIns="92075" tIns="46038" rIns="92075" bIns="4603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ct val="0"/>
              </a:spcBef>
            </a:pPr>
            <a:r>
              <a:rPr lang="en-US" sz="2000" dirty="0">
                <a:latin typeface="Arial" charset="0"/>
              </a:rPr>
              <a:t>Based on experiments on the soil water threshold that the rice crop can withstand, </a:t>
            </a:r>
          </a:p>
          <a:p>
            <a:pPr lvl="1">
              <a:spcBef>
                <a:spcPct val="0"/>
              </a:spcBef>
              <a:buFont typeface="Wingdings" charset="0"/>
              <a:buNone/>
            </a:pPr>
            <a:endParaRPr lang="en-US" sz="2000" dirty="0">
              <a:latin typeface="Arial" charset="0"/>
            </a:endParaRPr>
          </a:p>
          <a:p>
            <a:pPr lvl="1">
              <a:spcBef>
                <a:spcPct val="0"/>
              </a:spcBef>
            </a:pPr>
            <a:r>
              <a:rPr lang="en-US" sz="2000" dirty="0">
                <a:latin typeface="Arial" charset="0"/>
              </a:rPr>
              <a:t>Water level can be allowed to drop below ground surface</a:t>
            </a:r>
          </a:p>
          <a:p>
            <a:pPr marL="457200" lvl="1" indent="0">
              <a:spcBef>
                <a:spcPct val="0"/>
              </a:spcBef>
              <a:buNone/>
            </a:pPr>
            <a:endParaRPr lang="en-US" sz="2000" dirty="0">
              <a:latin typeface="Arial" charset="0"/>
            </a:endParaRPr>
          </a:p>
          <a:p>
            <a:pPr lvl="2">
              <a:spcBef>
                <a:spcPct val="0"/>
              </a:spcBef>
            </a:pPr>
            <a:r>
              <a:rPr lang="en-US" dirty="0">
                <a:latin typeface="Arial" charset="0"/>
              </a:rPr>
              <a:t>15cm – Dry Season</a:t>
            </a:r>
          </a:p>
          <a:p>
            <a:pPr lvl="2">
              <a:spcBef>
                <a:spcPct val="0"/>
              </a:spcBef>
            </a:pPr>
            <a:r>
              <a:rPr lang="en-US" dirty="0">
                <a:latin typeface="Arial" charset="0"/>
              </a:rPr>
              <a:t> 20cm – Wet Season</a:t>
            </a:r>
          </a:p>
          <a:p>
            <a:pPr lvl="2">
              <a:spcBef>
                <a:spcPct val="0"/>
              </a:spcBef>
            </a:pPr>
            <a:endParaRPr lang="en-US" dirty="0">
              <a:latin typeface="Arial" charset="0"/>
            </a:endParaRPr>
          </a:p>
          <a:p>
            <a:pPr lvl="2">
              <a:spcBef>
                <a:spcPct val="0"/>
              </a:spcBef>
            </a:pPr>
            <a:endParaRPr lang="en-US" dirty="0">
              <a:latin typeface="Arial" charset="0"/>
            </a:endParaRPr>
          </a:p>
          <a:p>
            <a:pPr lvl="2">
              <a:spcBef>
                <a:spcPct val="0"/>
              </a:spcBef>
              <a:buFont typeface="Wingdings 2" charset="0"/>
              <a:buNone/>
            </a:pPr>
            <a:endParaRPr lang="en-PH" dirty="0">
              <a:latin typeface="Arial" charset="0"/>
            </a:endParaRPr>
          </a:p>
          <a:p>
            <a:pPr lvl="2">
              <a:spcBef>
                <a:spcPct val="0"/>
              </a:spcBef>
              <a:buFont typeface="Wingdings 2" charset="0"/>
              <a:buNone/>
            </a:pPr>
            <a:endParaRPr lang="en-US" dirty="0">
              <a:latin typeface="Arial" charset="0"/>
            </a:endParaRPr>
          </a:p>
        </p:txBody>
      </p:sp>
      <p:pic>
        <p:nvPicPr>
          <p:cNvPr id="3" name="Picture 11" descr="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39517" y="1219200"/>
            <a:ext cx="444288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101600" y="838200"/>
            <a:ext cx="10972800" cy="76200"/>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3"/>
          <p:cNvSpPr txBox="1">
            <a:spLocks noChangeArrowheads="1"/>
          </p:cNvSpPr>
          <p:nvPr/>
        </p:nvSpPr>
        <p:spPr bwMode="auto">
          <a:xfrm>
            <a:off x="-1219200" y="228600"/>
            <a:ext cx="12293600" cy="457200"/>
          </a:xfrm>
          <a:prstGeom prst="rect">
            <a:avLst/>
          </a:prstGeom>
          <a:noFill/>
          <a:ln w="9525">
            <a:noFill/>
            <a:miter lim="800000"/>
            <a:headEnd/>
            <a:tailEnd/>
          </a:ln>
        </p:spPr>
        <p:txBody>
          <a:bodyPr lIns="0" rIns="0" bIns="0" anchor="b"/>
          <a:lstStyle/>
          <a:p>
            <a:pPr algn="r">
              <a:defRPr/>
            </a:pPr>
            <a:r>
              <a:rPr lang="en-US" sz="3600" b="1" dirty="0">
                <a:latin typeface="Arial Narrow" pitchFamily="34" charset="0"/>
                <a:ea typeface="+mj-ea"/>
                <a:cs typeface="Arial" pitchFamily="34" charset="0"/>
              </a:rPr>
              <a:t>water-saving technologies (e.g. AWD)</a:t>
            </a:r>
          </a:p>
        </p:txBody>
      </p:sp>
      <p:sp>
        <p:nvSpPr>
          <p:cNvPr id="7" name="Rectangle 3"/>
          <p:cNvSpPr txBox="1">
            <a:spLocks noChangeArrowheads="1"/>
          </p:cNvSpPr>
          <p:nvPr/>
        </p:nvSpPr>
        <p:spPr bwMode="auto">
          <a:xfrm>
            <a:off x="359294" y="3729003"/>
            <a:ext cx="6400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charset="0"/>
                <a:ea typeface="ＭＳ Ｐゴシック" charset="0"/>
                <a:cs typeface="ＭＳ Ｐゴシック" charset="0"/>
              </a:defRPr>
            </a:lvl1pPr>
            <a:lvl2pPr marL="633413" indent="-3143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spcBef>
                <a:spcPts val="375"/>
              </a:spcBef>
              <a:buClr>
                <a:schemeClr val="tx1"/>
              </a:buClr>
              <a:buSzPct val="110000"/>
              <a:buFont typeface="Arial" charset="0"/>
              <a:buChar char="•"/>
            </a:pPr>
            <a:r>
              <a:rPr lang="en-PH" sz="2000" dirty="0"/>
              <a:t>Generate about 15% - 30% water savings compared to continuous flooding method</a:t>
            </a:r>
            <a:endParaRPr lang="en-US" sz="2000" dirty="0"/>
          </a:p>
        </p:txBody>
      </p:sp>
      <p:sp>
        <p:nvSpPr>
          <p:cNvPr id="8" name="Text Box 15"/>
          <p:cNvSpPr txBox="1">
            <a:spLocks noChangeArrowheads="1"/>
          </p:cNvSpPr>
          <p:nvPr/>
        </p:nvSpPr>
        <p:spPr bwMode="auto">
          <a:xfrm>
            <a:off x="7112000" y="5562602"/>
            <a:ext cx="4775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a:t>DAO 25, Series of 2009:</a:t>
            </a:r>
            <a:r>
              <a:rPr lang="en-US" altLang="ja-JP" sz="1400">
                <a:latin typeface="Tahoma" charset="0"/>
                <a:ea typeface="MS PGothic" charset="0"/>
                <a:cs typeface="Tahoma" charset="0"/>
              </a:rPr>
              <a:t> Guidelines for the adoption of Water-saving technologies (WST) in irrigated Rice Production Systems in the Philippines</a:t>
            </a:r>
            <a:endParaRPr lang="en-US" sz="1400"/>
          </a:p>
        </p:txBody>
      </p:sp>
      <p:sp>
        <p:nvSpPr>
          <p:cNvPr id="9" name="Rectangle 9"/>
          <p:cNvSpPr>
            <a:spLocks noChangeArrowheads="1"/>
          </p:cNvSpPr>
          <p:nvPr/>
        </p:nvSpPr>
        <p:spPr bwMode="auto">
          <a:xfrm>
            <a:off x="4064001" y="5925037"/>
            <a:ext cx="172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PH" dirty="0"/>
              <a:t>Source: PhilRice </a:t>
            </a:r>
            <a:endParaRPr lang="en-US" dirty="0"/>
          </a:p>
        </p:txBody>
      </p:sp>
    </p:spTree>
    <p:extLst>
      <p:ext uri="{BB962C8B-B14F-4D97-AF65-F5344CB8AC3E}">
        <p14:creationId xmlns:p14="http://schemas.microsoft.com/office/powerpoint/2010/main" val="1584872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697594" y="4968815"/>
            <a:ext cx="10737851" cy="1040100"/>
            <a:chOff x="304800" y="5267308"/>
            <a:chExt cx="8839200" cy="1524000"/>
          </a:xfrm>
        </p:grpSpPr>
        <p:pic>
          <p:nvPicPr>
            <p:cNvPr id="3"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5267308"/>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4" name="Picture 12" descr="DSCF634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33800" y="5267308"/>
              <a:ext cx="16716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SC0262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10200" y="5267308"/>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7.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39000" y="5267308"/>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DSCF585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981200" y="5267308"/>
              <a:ext cx="17446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
          <p:cNvSpPr>
            <a:spLocks noChangeArrowheads="1"/>
          </p:cNvSpPr>
          <p:nvPr/>
        </p:nvSpPr>
        <p:spPr bwMode="auto">
          <a:xfrm>
            <a:off x="0" y="785813"/>
            <a:ext cx="12192000" cy="45719"/>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296424889"/>
              </p:ext>
            </p:extLst>
          </p:nvPr>
        </p:nvGraphicFramePr>
        <p:xfrm>
          <a:off x="224287" y="831532"/>
          <a:ext cx="11749178" cy="4572000"/>
        </p:xfrm>
        <a:graphic>
          <a:graphicData uri="http://schemas.openxmlformats.org/drawingml/2006/table">
            <a:tbl>
              <a:tblPr firstRow="1" bandRow="1">
                <a:tableStyleId>{5C22544A-7EE6-4342-B048-85BDC9FD1C3A}</a:tableStyleId>
              </a:tblPr>
              <a:tblGrid>
                <a:gridCol w="2415396">
                  <a:extLst>
                    <a:ext uri="{9D8B030D-6E8A-4147-A177-3AD203B41FA5}">
                      <a16:colId xmlns:a16="http://schemas.microsoft.com/office/drawing/2014/main" val="20000"/>
                    </a:ext>
                  </a:extLst>
                </a:gridCol>
                <a:gridCol w="3088257">
                  <a:extLst>
                    <a:ext uri="{9D8B030D-6E8A-4147-A177-3AD203B41FA5}">
                      <a16:colId xmlns:a16="http://schemas.microsoft.com/office/drawing/2014/main" val="20001"/>
                    </a:ext>
                  </a:extLst>
                </a:gridCol>
                <a:gridCol w="6245525">
                  <a:extLst>
                    <a:ext uri="{9D8B030D-6E8A-4147-A177-3AD203B41FA5}">
                      <a16:colId xmlns:a16="http://schemas.microsoft.com/office/drawing/2014/main" val="20002"/>
                    </a:ext>
                  </a:extLst>
                </a:gridCol>
              </a:tblGrid>
              <a:tr h="370840">
                <a:tc>
                  <a:txBody>
                    <a:bodyPr/>
                    <a:lstStyle/>
                    <a:p>
                      <a:r>
                        <a:rPr lang="en-PH" dirty="0"/>
                        <a:t>Issues and concerns related to agriculture</a:t>
                      </a:r>
                    </a:p>
                  </a:txBody>
                  <a:tcPr/>
                </a:tc>
                <a:tc>
                  <a:txBody>
                    <a:bodyPr/>
                    <a:lstStyle/>
                    <a:p>
                      <a:r>
                        <a:rPr lang="en-PH" dirty="0"/>
                        <a:t>Proposed Solutions (Pre-water summit meeting</a:t>
                      </a:r>
                    </a:p>
                  </a:txBody>
                  <a:tcPr/>
                </a:tc>
                <a:tc>
                  <a:txBody>
                    <a:bodyPr/>
                    <a:lstStyle/>
                    <a:p>
                      <a:r>
                        <a:rPr lang="en-PH" dirty="0"/>
                        <a:t>DA’s current and future programs</a:t>
                      </a:r>
                      <a:r>
                        <a:rPr lang="en-PH" baseline="0" dirty="0"/>
                        <a:t> and projects to address the concerns</a:t>
                      </a:r>
                      <a:endParaRPr lang="en-PH" dirty="0"/>
                    </a:p>
                  </a:txBody>
                  <a:tcPr/>
                </a:tc>
                <a:extLst>
                  <a:ext uri="{0D108BD9-81ED-4DB2-BD59-A6C34878D82A}">
                    <a16:rowId xmlns:a16="http://schemas.microsoft.com/office/drawing/2014/main" val="10000"/>
                  </a:ext>
                </a:extLst>
              </a:tr>
              <a:tr h="370840">
                <a:tc>
                  <a:txBody>
                    <a:bodyPr/>
                    <a:lstStyle/>
                    <a:p>
                      <a:r>
                        <a:rPr lang="en-PH" dirty="0"/>
                        <a:t>Inadequate water (transmission) infrastructure  </a:t>
                      </a:r>
                      <a:r>
                        <a:rPr lang="en-PH" b="1" dirty="0">
                          <a:solidFill>
                            <a:srgbClr val="FF0000"/>
                          </a:solidFill>
                        </a:rPr>
                        <a:t>for irrigation</a:t>
                      </a:r>
                    </a:p>
                  </a:txBody>
                  <a:tcPr/>
                </a:tc>
                <a:tc>
                  <a:txBody>
                    <a:bodyPr/>
                    <a:lstStyle/>
                    <a:p>
                      <a:r>
                        <a:rPr lang="en-PH" dirty="0"/>
                        <a:t>Increase investment in water infrastructure  through public-private partnership</a:t>
                      </a:r>
                    </a:p>
                  </a:txBody>
                  <a:tcPr/>
                </a:tc>
                <a:tc>
                  <a:txBody>
                    <a:bodyPr/>
                    <a:lstStyle/>
                    <a:p>
                      <a:r>
                        <a:rPr lang="en-PH" dirty="0"/>
                        <a:t>This</a:t>
                      </a:r>
                      <a:r>
                        <a:rPr lang="en-PH" baseline="0" dirty="0"/>
                        <a:t> year, the DA allocates 250Million pesos for Rainwater Harvesting facilities/Small Irrigation systems to increase investment in irrigation infrastructure.</a:t>
                      </a:r>
                      <a:endParaRPr lang="en-PH" dirty="0"/>
                    </a:p>
                    <a:p>
                      <a:endParaRPr lang="en-PH" dirty="0"/>
                    </a:p>
                    <a:p>
                      <a:r>
                        <a:rPr lang="en-PH" dirty="0"/>
                        <a:t>The DA exerts efforts in involving other funding institutions in the implementation</a:t>
                      </a:r>
                      <a:r>
                        <a:rPr lang="en-PH" baseline="0" dirty="0"/>
                        <a:t> of SWIPs and other SSIPs, To date, the DA has approved projects with Israel government thru a loan for Solar-Powered Irrigation System (SPIS) in the amount of  44 Billion pesos for 6,200 SPIS nationwide.  Feasible sites for this is being done by the concerned DA-RFOs.</a:t>
                      </a:r>
                    </a:p>
                    <a:p>
                      <a:endParaRPr lang="en-PH" baseline="0" dirty="0"/>
                    </a:p>
                    <a:p>
                      <a:r>
                        <a:rPr lang="en-PH" baseline="0" dirty="0"/>
                        <a:t>The PPP scheme may not be attractive to SSIPs but rather to multi-functions dams (with hydropower and domestic use components) for the recouping of their investments</a:t>
                      </a:r>
                      <a:endParaRPr lang="en-PH" dirty="0"/>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172526" y="262722"/>
            <a:ext cx="11611155" cy="461665"/>
          </a:xfrm>
          <a:prstGeom prst="rect">
            <a:avLst/>
          </a:prstGeom>
          <a:noFill/>
        </p:spPr>
        <p:txBody>
          <a:bodyPr wrap="square" rtlCol="0">
            <a:spAutoFit/>
          </a:bodyPr>
          <a:lstStyle/>
          <a:p>
            <a:pPr algn="ctr"/>
            <a:r>
              <a:rPr lang="en-PH" sz="2400" b="1" dirty="0"/>
              <a:t>Issues and concerns, proposed solutions by stakeholders and DA programs and projects</a:t>
            </a:r>
          </a:p>
        </p:txBody>
      </p:sp>
    </p:spTree>
    <p:extLst>
      <p:ext uri="{BB962C8B-B14F-4D97-AF65-F5344CB8AC3E}">
        <p14:creationId xmlns:p14="http://schemas.microsoft.com/office/powerpoint/2010/main" val="14314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697594" y="4968815"/>
            <a:ext cx="10737851" cy="1040100"/>
            <a:chOff x="304800" y="5267308"/>
            <a:chExt cx="8839200" cy="1524000"/>
          </a:xfrm>
        </p:grpSpPr>
        <p:pic>
          <p:nvPicPr>
            <p:cNvPr id="3"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5267308"/>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4" name="Picture 12" descr="DSCF634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33800" y="5267308"/>
              <a:ext cx="16716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SC0262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10200" y="5267308"/>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7.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39000" y="5267308"/>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DSCF585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981200" y="5267308"/>
              <a:ext cx="17446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
          <p:cNvSpPr>
            <a:spLocks noChangeArrowheads="1"/>
          </p:cNvSpPr>
          <p:nvPr/>
        </p:nvSpPr>
        <p:spPr bwMode="auto">
          <a:xfrm>
            <a:off x="0" y="785813"/>
            <a:ext cx="12192000" cy="45719"/>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420798109"/>
              </p:ext>
            </p:extLst>
          </p:nvPr>
        </p:nvGraphicFramePr>
        <p:xfrm>
          <a:off x="466692" y="831532"/>
          <a:ext cx="11258616" cy="4297680"/>
        </p:xfrm>
        <a:graphic>
          <a:graphicData uri="http://schemas.openxmlformats.org/drawingml/2006/table">
            <a:tbl>
              <a:tblPr firstRow="1" bandRow="1">
                <a:tableStyleId>{5C22544A-7EE6-4342-B048-85BDC9FD1C3A}</a:tableStyleId>
              </a:tblPr>
              <a:tblGrid>
                <a:gridCol w="2483542">
                  <a:extLst>
                    <a:ext uri="{9D8B030D-6E8A-4147-A177-3AD203B41FA5}">
                      <a16:colId xmlns:a16="http://schemas.microsoft.com/office/drawing/2014/main" val="20000"/>
                    </a:ext>
                  </a:extLst>
                </a:gridCol>
                <a:gridCol w="2639683">
                  <a:extLst>
                    <a:ext uri="{9D8B030D-6E8A-4147-A177-3AD203B41FA5}">
                      <a16:colId xmlns:a16="http://schemas.microsoft.com/office/drawing/2014/main" val="20001"/>
                    </a:ext>
                  </a:extLst>
                </a:gridCol>
                <a:gridCol w="6135391">
                  <a:extLst>
                    <a:ext uri="{9D8B030D-6E8A-4147-A177-3AD203B41FA5}">
                      <a16:colId xmlns:a16="http://schemas.microsoft.com/office/drawing/2014/main" val="20002"/>
                    </a:ext>
                  </a:extLst>
                </a:gridCol>
              </a:tblGrid>
              <a:tr h="603309">
                <a:tc>
                  <a:txBody>
                    <a:bodyPr/>
                    <a:lstStyle/>
                    <a:p>
                      <a:r>
                        <a:rPr lang="en-PH" dirty="0"/>
                        <a:t>Issues and concerns related to agriculture</a:t>
                      </a:r>
                    </a:p>
                  </a:txBody>
                  <a:tcPr/>
                </a:tc>
                <a:tc>
                  <a:txBody>
                    <a:bodyPr/>
                    <a:lstStyle/>
                    <a:p>
                      <a:r>
                        <a:rPr lang="en-PH" dirty="0"/>
                        <a:t>Proposed Solutions (Pre-water summit meeting</a:t>
                      </a:r>
                    </a:p>
                  </a:txBody>
                  <a:tcPr/>
                </a:tc>
                <a:tc>
                  <a:txBody>
                    <a:bodyPr/>
                    <a:lstStyle/>
                    <a:p>
                      <a:r>
                        <a:rPr lang="en-PH" dirty="0"/>
                        <a:t>DA’s current and future programs</a:t>
                      </a:r>
                      <a:r>
                        <a:rPr lang="en-PH" baseline="0" dirty="0"/>
                        <a:t> and projects to address the concerns</a:t>
                      </a:r>
                      <a:endParaRPr lang="en-PH" dirty="0"/>
                    </a:p>
                  </a:txBody>
                  <a:tcPr/>
                </a:tc>
                <a:extLst>
                  <a:ext uri="{0D108BD9-81ED-4DB2-BD59-A6C34878D82A}">
                    <a16:rowId xmlns:a16="http://schemas.microsoft.com/office/drawing/2014/main" val="10000"/>
                  </a:ext>
                </a:extLst>
              </a:tr>
              <a:tr h="3188917">
                <a:tc>
                  <a:txBody>
                    <a:bodyPr/>
                    <a:lstStyle/>
                    <a:p>
                      <a:r>
                        <a:rPr lang="en-PH" dirty="0"/>
                        <a:t>Depletion of freshwater sources </a:t>
                      </a:r>
                    </a:p>
                    <a:p>
                      <a:pPr marL="285750" indent="-285750">
                        <a:buFont typeface="Arial" pitchFamily="34" charset="0"/>
                        <a:buChar char="•"/>
                      </a:pPr>
                      <a:r>
                        <a:rPr lang="en-PH" dirty="0"/>
                        <a:t>low groundwater</a:t>
                      </a:r>
                      <a:r>
                        <a:rPr lang="en-PH" baseline="0" dirty="0"/>
                        <a:t> recharge/percolation rate</a:t>
                      </a:r>
                    </a:p>
                    <a:p>
                      <a:pPr marL="0" indent="0">
                        <a:buFont typeface="Arial" pitchFamily="34" charset="0"/>
                        <a:buNone/>
                      </a:pPr>
                      <a:endParaRPr lang="en-PH" baseline="0" dirty="0"/>
                    </a:p>
                    <a:p>
                      <a:pPr marL="285750" indent="-285750">
                        <a:buFont typeface="Arial" pitchFamily="34" charset="0"/>
                        <a:buChar char="•"/>
                      </a:pPr>
                      <a:r>
                        <a:rPr lang="en-PH" b="1" baseline="0" dirty="0">
                          <a:solidFill>
                            <a:srgbClr val="FF0000"/>
                          </a:solidFill>
                        </a:rPr>
                        <a:t>Excessive groundwater withdrawal that leads also to saline intrusion</a:t>
                      </a:r>
                      <a:endParaRPr lang="en-PH" b="1" dirty="0">
                        <a:solidFill>
                          <a:srgbClr val="FF0000"/>
                        </a:solidFill>
                      </a:endParaRPr>
                    </a:p>
                  </a:txBody>
                  <a:tcPr/>
                </a:tc>
                <a:tc>
                  <a:txBody>
                    <a:bodyPr/>
                    <a:lstStyle/>
                    <a:p>
                      <a:r>
                        <a:rPr lang="en-PH" dirty="0"/>
                        <a:t>Utilize</a:t>
                      </a:r>
                      <a:r>
                        <a:rPr lang="en-PH" baseline="0" dirty="0"/>
                        <a:t> alternative water sources through</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PH" baseline="0" dirty="0"/>
                        <a:t>Desalination</a:t>
                      </a:r>
                    </a:p>
                    <a:p>
                      <a:pPr marL="285750" indent="-285750">
                        <a:buFont typeface="Arial" pitchFamily="34" charset="0"/>
                        <a:buChar char="•"/>
                      </a:pPr>
                      <a:r>
                        <a:rPr lang="en-PH" baseline="0" dirty="0"/>
                        <a:t>Rainwater harvesting</a:t>
                      </a:r>
                    </a:p>
                    <a:p>
                      <a:pPr marL="285750" indent="-285750">
                        <a:buFont typeface="Arial" pitchFamily="34" charset="0"/>
                        <a:buChar char="•"/>
                      </a:pPr>
                      <a:r>
                        <a:rPr lang="en-PH" baseline="0" dirty="0"/>
                        <a:t>Storm water management</a:t>
                      </a:r>
                      <a:endParaRPr lang="en-PH" dirty="0"/>
                    </a:p>
                  </a:txBody>
                  <a:tcPr/>
                </a:tc>
                <a:tc>
                  <a:txBody>
                    <a:bodyPr/>
                    <a:lstStyle/>
                    <a:p>
                      <a:pPr marL="285750" indent="-285750">
                        <a:buFont typeface="Arial" pitchFamily="34" charset="0"/>
                        <a:buChar char="•"/>
                      </a:pPr>
                      <a:r>
                        <a:rPr lang="en-PH" dirty="0"/>
                        <a:t>Management or regulation of groundwater withdrawal /pumping .  There is national policy on sustainable groundwater</a:t>
                      </a:r>
                      <a:r>
                        <a:rPr lang="en-PH" baseline="0" dirty="0"/>
                        <a:t> extraction l</a:t>
                      </a:r>
                      <a:r>
                        <a:rPr lang="en-PH" dirty="0"/>
                        <a:t>ocal regulation is more important.</a:t>
                      </a:r>
                    </a:p>
                    <a:p>
                      <a:pPr marL="285750" indent="-285750">
                        <a:buFont typeface="Arial" pitchFamily="34" charset="0"/>
                        <a:buChar char="•"/>
                      </a:pPr>
                      <a:r>
                        <a:rPr lang="en-PH" dirty="0"/>
                        <a:t>Prioritize the development of shallow groundwater thru Shallow </a:t>
                      </a:r>
                      <a:r>
                        <a:rPr lang="en-PH" dirty="0" err="1"/>
                        <a:t>Tubewell</a:t>
                      </a:r>
                      <a:r>
                        <a:rPr lang="en-PH" dirty="0"/>
                        <a:t> Irrigation Project and other pump irrigation system such as solar</a:t>
                      </a:r>
                      <a:r>
                        <a:rPr lang="en-PH" baseline="0" dirty="0"/>
                        <a:t> and </a:t>
                      </a:r>
                      <a:r>
                        <a:rPr lang="en-PH" dirty="0"/>
                        <a:t>wind pumps</a:t>
                      </a:r>
                    </a:p>
                    <a:p>
                      <a:pPr marL="285750" indent="-285750">
                        <a:buFont typeface="Arial" pitchFamily="34" charset="0"/>
                        <a:buChar char="•"/>
                      </a:pPr>
                      <a:r>
                        <a:rPr lang="en-PH" dirty="0"/>
                        <a:t>Rainwater Harvesting and run-off management projects such</a:t>
                      </a:r>
                      <a:r>
                        <a:rPr lang="en-PH" baseline="0" dirty="0"/>
                        <a:t> as SWIPs and SFRs are being undertaken by DA. These projects recharge our aquifers. Also our paddy rice fields are GW rechargers.</a:t>
                      </a:r>
                    </a:p>
                    <a:p>
                      <a:pPr marL="285750" indent="-285750">
                        <a:buFont typeface="Arial" pitchFamily="34" charset="0"/>
                        <a:buChar char="•"/>
                      </a:pPr>
                      <a:r>
                        <a:rPr lang="en-PH" baseline="0" dirty="0"/>
                        <a:t>Improvement of soil physical structure thru</a:t>
                      </a:r>
                    </a:p>
                    <a:p>
                      <a:pPr marL="293688" indent="-293688">
                        <a:buFont typeface="Arial" pitchFamily="34" charset="0"/>
                        <a:buNone/>
                      </a:pPr>
                      <a:r>
                        <a:rPr lang="en-PH" baseline="0" dirty="0"/>
                        <a:t>     sub soiling and organic application </a:t>
                      </a:r>
                      <a:r>
                        <a:rPr lang="en-PH" baseline="0" dirty="0" err="1"/>
                        <a:t>esp</a:t>
                      </a:r>
                      <a:r>
                        <a:rPr lang="en-PH" baseline="0" dirty="0"/>
                        <a:t> in sugarcane areas .</a:t>
                      </a:r>
                      <a:endParaRPr lang="en-PH" dirty="0"/>
                    </a:p>
                    <a:p>
                      <a:pPr marL="285750" indent="-285750">
                        <a:buFont typeface="Arial" pitchFamily="34" charset="0"/>
                        <a:buChar char="•"/>
                      </a:pPr>
                      <a:endParaRPr lang="en-PH" dirty="0"/>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172526" y="262722"/>
            <a:ext cx="11611155" cy="461665"/>
          </a:xfrm>
          <a:prstGeom prst="rect">
            <a:avLst/>
          </a:prstGeom>
          <a:noFill/>
        </p:spPr>
        <p:txBody>
          <a:bodyPr wrap="square" rtlCol="0">
            <a:spAutoFit/>
          </a:bodyPr>
          <a:lstStyle/>
          <a:p>
            <a:pPr algn="ctr"/>
            <a:r>
              <a:rPr lang="en-PH" sz="2400" b="1" dirty="0"/>
              <a:t>Issues and concerns, proposed solutions by stakeholders and DA programs and projects</a:t>
            </a:r>
          </a:p>
        </p:txBody>
      </p:sp>
    </p:spTree>
    <p:extLst>
      <p:ext uri="{BB962C8B-B14F-4D97-AF65-F5344CB8AC3E}">
        <p14:creationId xmlns:p14="http://schemas.microsoft.com/office/powerpoint/2010/main" val="295893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01600" y="1066800"/>
            <a:ext cx="10972800" cy="76200"/>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 name="Rectangle 3"/>
          <p:cNvSpPr txBox="1">
            <a:spLocks noChangeArrowheads="1"/>
          </p:cNvSpPr>
          <p:nvPr/>
        </p:nvSpPr>
        <p:spPr bwMode="auto">
          <a:xfrm>
            <a:off x="0" y="-148087"/>
            <a:ext cx="11887200" cy="990600"/>
          </a:xfrm>
          <a:prstGeom prst="rect">
            <a:avLst/>
          </a:prstGeom>
          <a:noFill/>
          <a:ln w="9525">
            <a:noFill/>
            <a:miter lim="800000"/>
            <a:headEnd/>
            <a:tailEnd/>
          </a:ln>
        </p:spPr>
        <p:txBody>
          <a:bodyPr lIns="0" rIns="0" bIns="0" anchor="b"/>
          <a:lstStyle/>
          <a:p>
            <a:pPr algn="ctr">
              <a:defRPr/>
            </a:pPr>
            <a:r>
              <a:rPr lang="en-US" sz="3200" b="1" dirty="0">
                <a:latin typeface="Arial Narrow" pitchFamily="34" charset="0"/>
                <a:ea typeface="+mj-ea"/>
                <a:cs typeface="Arial" pitchFamily="34" charset="0"/>
              </a:rPr>
              <a:t>water supply augmentation thru regulated STW installation</a:t>
            </a:r>
          </a:p>
        </p:txBody>
      </p:sp>
      <p:graphicFrame>
        <p:nvGraphicFramePr>
          <p:cNvPr id="4" name="Object 1"/>
          <p:cNvGraphicFramePr>
            <a:graphicFrameLocks noChangeAspect="1"/>
          </p:cNvGraphicFramePr>
          <p:nvPr/>
        </p:nvGraphicFramePr>
        <p:xfrm>
          <a:off x="5128687" y="1219200"/>
          <a:ext cx="6896100" cy="3124200"/>
        </p:xfrm>
        <a:graphic>
          <a:graphicData uri="http://schemas.openxmlformats.org/presentationml/2006/ole">
            <mc:AlternateContent xmlns:mc="http://schemas.openxmlformats.org/markup-compatibility/2006">
              <mc:Choice xmlns:v="urn:schemas-microsoft-com:vml" Requires="v">
                <p:oleObj spid="_x0000_s4173" r:id="rId5" imgW="895350" imgH="371475" progId="AutoCAD.Drawing.16">
                  <p:embed/>
                </p:oleObj>
              </mc:Choice>
              <mc:Fallback>
                <p:oleObj r:id="rId5" imgW="895350" imgH="371475" progId="AutoCAD.Drawing.1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21448" t="9845" r="25533" b="7384"/>
                      <a:stretch>
                        <a:fillRect/>
                      </a:stretch>
                    </p:blipFill>
                    <p:spPr bwMode="auto">
                      <a:xfrm>
                        <a:off x="5128687" y="1219200"/>
                        <a:ext cx="68961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9" descr="ISTW"/>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04800" y="1219200"/>
            <a:ext cx="4165600" cy="20034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descr="Fig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187141" y="4289365"/>
            <a:ext cx="5953759" cy="21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01600" y="3277991"/>
            <a:ext cx="5283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spcBef>
                <a:spcPct val="50000"/>
              </a:spcBef>
              <a:buFontTx/>
              <a:buChar char="•"/>
            </a:pPr>
            <a:r>
              <a:rPr lang="en-PH" sz="2000" dirty="0"/>
              <a:t>Inventory and mapping of STWs within a basin/sub-basin</a:t>
            </a:r>
          </a:p>
          <a:p>
            <a:pPr marL="228600" indent="-228600">
              <a:spcBef>
                <a:spcPct val="50000"/>
              </a:spcBef>
              <a:buFontTx/>
              <a:buChar char="•"/>
            </a:pPr>
            <a:r>
              <a:rPr lang="en-PH" sz="2000" dirty="0"/>
              <a:t>Determine annual total extraction and recharge</a:t>
            </a:r>
          </a:p>
          <a:p>
            <a:pPr marL="228600" indent="-228600">
              <a:spcBef>
                <a:spcPct val="50000"/>
              </a:spcBef>
              <a:buFontTx/>
              <a:buChar char="•"/>
            </a:pPr>
            <a:r>
              <a:rPr lang="en-PH" sz="2000" dirty="0"/>
              <a:t>Total groundwater extraction should not exceed recharge (i.e. with sufficient GW discharge at the coast to prevent saline water intrusion in coastal aquifers)</a:t>
            </a:r>
            <a:endParaRPr lang="en-US" sz="2000" dirty="0"/>
          </a:p>
        </p:txBody>
      </p:sp>
    </p:spTree>
    <p:extLst>
      <p:ext uri="{BB962C8B-B14F-4D97-AF65-F5344CB8AC3E}">
        <p14:creationId xmlns:p14="http://schemas.microsoft.com/office/powerpoint/2010/main" val="3756973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8"/>
          <p:cNvSpPr>
            <a:spLocks noChangeArrowheads="1"/>
          </p:cNvSpPr>
          <p:nvPr/>
        </p:nvSpPr>
        <p:spPr bwMode="auto">
          <a:xfrm>
            <a:off x="101600" y="914400"/>
            <a:ext cx="10691586" cy="61807"/>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 name="Rectangle 2"/>
          <p:cNvSpPr txBox="1">
            <a:spLocks noChangeArrowheads="1"/>
          </p:cNvSpPr>
          <p:nvPr/>
        </p:nvSpPr>
        <p:spPr>
          <a:xfrm>
            <a:off x="276045" y="228599"/>
            <a:ext cx="11593902" cy="494453"/>
          </a:xfrm>
          <a:prstGeom prst="rect">
            <a:avLst/>
          </a:prstGeom>
        </p:spPr>
        <p:txBody>
          <a:bodyPr/>
          <a:lstStyle/>
          <a:p>
            <a:pPr marL="736600" indent="-736600" algn="ctr" eaLnBrk="0" hangingPunct="0">
              <a:defRPr/>
            </a:pPr>
            <a:r>
              <a:rPr lang="en-US" sz="3600" b="1" dirty="0">
                <a:latin typeface="Arial Narrow" pitchFamily="34" charset="0"/>
                <a:ea typeface="+mj-ea"/>
                <a:cs typeface="+mj-cs"/>
              </a:rPr>
              <a:t>pump irrigation system utilizing both surface and groundwater</a:t>
            </a:r>
            <a:endParaRPr lang="en-US" sz="3600" b="1" dirty="0">
              <a:solidFill>
                <a:srgbClr val="FFFF00"/>
              </a:solidFill>
              <a:latin typeface="Arial Narrow" pitchFamily="34" charset="0"/>
              <a:ea typeface="+mj-ea"/>
              <a:cs typeface="+mj-cs"/>
            </a:endParaRPr>
          </a:p>
        </p:txBody>
      </p:sp>
      <p:pic>
        <p:nvPicPr>
          <p:cNvPr id="5"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1366431"/>
            <a:ext cx="4222442" cy="422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FB4BDA8-9E9A-413C-98DB-83D5E2C9EF80}"/>
              </a:ext>
            </a:extLst>
          </p:cNvPr>
          <p:cNvPicPr>
            <a:picLocks noChangeAspect="1"/>
          </p:cNvPicPr>
          <p:nvPr/>
        </p:nvPicPr>
        <p:blipFill>
          <a:blip r:embed="rId5"/>
          <a:stretch>
            <a:fillRect/>
          </a:stretch>
        </p:blipFill>
        <p:spPr>
          <a:xfrm>
            <a:off x="5892805" y="1059337"/>
            <a:ext cx="5175496" cy="373695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7594034" y="5215799"/>
            <a:ext cx="1773038" cy="369332"/>
          </a:xfrm>
          <a:prstGeom prst="rect">
            <a:avLst/>
          </a:prstGeom>
          <a:noFill/>
        </p:spPr>
        <p:txBody>
          <a:bodyPr wrap="square" rtlCol="0">
            <a:spAutoFit/>
          </a:bodyPr>
          <a:lstStyle/>
          <a:p>
            <a:r>
              <a:rPr lang="en-PH" dirty="0"/>
              <a:t>Solar pump</a:t>
            </a:r>
          </a:p>
        </p:txBody>
      </p:sp>
      <p:sp>
        <p:nvSpPr>
          <p:cNvPr id="12" name="TextBox 11"/>
          <p:cNvSpPr txBox="1"/>
          <p:nvPr/>
        </p:nvSpPr>
        <p:spPr>
          <a:xfrm>
            <a:off x="1617884" y="5736117"/>
            <a:ext cx="2510673" cy="646331"/>
          </a:xfrm>
          <a:prstGeom prst="rect">
            <a:avLst/>
          </a:prstGeom>
          <a:noFill/>
        </p:spPr>
        <p:txBody>
          <a:bodyPr wrap="square" rtlCol="0">
            <a:spAutoFit/>
          </a:bodyPr>
          <a:lstStyle/>
          <a:p>
            <a:pPr algn="ctr"/>
            <a:r>
              <a:rPr lang="en-PH" dirty="0"/>
              <a:t>Wind pump</a:t>
            </a:r>
          </a:p>
          <a:p>
            <a:pPr algn="ctr"/>
            <a:endParaRPr lang="en-PH" dirty="0"/>
          </a:p>
        </p:txBody>
      </p:sp>
    </p:spTree>
    <p:extLst>
      <p:ext uri="{BB962C8B-B14F-4D97-AF65-F5344CB8AC3E}">
        <p14:creationId xmlns:p14="http://schemas.microsoft.com/office/powerpoint/2010/main" val="282532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2"/>
          <p:cNvSpPr>
            <a:spLocks noChangeArrowheads="1"/>
          </p:cNvSpPr>
          <p:nvPr/>
        </p:nvSpPr>
        <p:spPr bwMode="auto">
          <a:xfrm>
            <a:off x="0" y="785813"/>
            <a:ext cx="12192000" cy="45719"/>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 name="Rectangle 7"/>
          <p:cNvSpPr/>
          <p:nvPr/>
        </p:nvSpPr>
        <p:spPr>
          <a:xfrm>
            <a:off x="2778424" y="3012766"/>
            <a:ext cx="6635151" cy="600036"/>
          </a:xfrm>
          <a:prstGeom prst="rect">
            <a:avLst/>
          </a:prstGeom>
        </p:spPr>
        <p:txBody>
          <a:bodyPr wrap="none">
            <a:spAutoFit/>
          </a:bodyPr>
          <a:lstStyle/>
          <a:p>
            <a:pPr lvl="0" algn="ctr">
              <a:lnSpc>
                <a:spcPts val="2900"/>
              </a:lnSpc>
              <a:spcBef>
                <a:spcPts val="1000"/>
              </a:spcBef>
            </a:pPr>
            <a:r>
              <a:rPr lang="en-US" sz="8000" dirty="0">
                <a:solidFill>
                  <a:prstClr val="black"/>
                </a:solidFill>
                <a:latin typeface="Arial Narrow" charset="0"/>
                <a:cs typeface="Arial" charset="0"/>
              </a:rPr>
              <a:t>INTRODUCTION</a:t>
            </a:r>
          </a:p>
        </p:txBody>
      </p:sp>
    </p:spTree>
    <p:extLst>
      <p:ext uri="{BB962C8B-B14F-4D97-AF65-F5344CB8AC3E}">
        <p14:creationId xmlns:p14="http://schemas.microsoft.com/office/powerpoint/2010/main" val="355079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697594" y="4658264"/>
            <a:ext cx="10737851" cy="1772114"/>
            <a:chOff x="304800" y="5267308"/>
            <a:chExt cx="8839200" cy="1524000"/>
          </a:xfrm>
        </p:grpSpPr>
        <p:pic>
          <p:nvPicPr>
            <p:cNvPr id="3"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5267308"/>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4" name="Picture 12" descr="DSCF634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33800" y="5267308"/>
              <a:ext cx="16716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SC0262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10200" y="5267308"/>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7.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39000" y="5267308"/>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DSCF585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981200" y="5267308"/>
              <a:ext cx="17446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
          <p:cNvSpPr>
            <a:spLocks noChangeArrowheads="1"/>
          </p:cNvSpPr>
          <p:nvPr/>
        </p:nvSpPr>
        <p:spPr bwMode="auto">
          <a:xfrm>
            <a:off x="0" y="785813"/>
            <a:ext cx="12192000" cy="45719"/>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4254204353"/>
              </p:ext>
            </p:extLst>
          </p:nvPr>
        </p:nvGraphicFramePr>
        <p:xfrm>
          <a:off x="466692" y="831532"/>
          <a:ext cx="11258616" cy="3749040"/>
        </p:xfrm>
        <a:graphic>
          <a:graphicData uri="http://schemas.openxmlformats.org/drawingml/2006/table">
            <a:tbl>
              <a:tblPr firstRow="1" bandRow="1">
                <a:tableStyleId>{5C22544A-7EE6-4342-B048-85BDC9FD1C3A}</a:tableStyleId>
              </a:tblPr>
              <a:tblGrid>
                <a:gridCol w="2155738">
                  <a:extLst>
                    <a:ext uri="{9D8B030D-6E8A-4147-A177-3AD203B41FA5}">
                      <a16:colId xmlns:a16="http://schemas.microsoft.com/office/drawing/2014/main" val="20000"/>
                    </a:ext>
                  </a:extLst>
                </a:gridCol>
                <a:gridCol w="3140015">
                  <a:extLst>
                    <a:ext uri="{9D8B030D-6E8A-4147-A177-3AD203B41FA5}">
                      <a16:colId xmlns:a16="http://schemas.microsoft.com/office/drawing/2014/main" val="20001"/>
                    </a:ext>
                  </a:extLst>
                </a:gridCol>
                <a:gridCol w="5962863">
                  <a:extLst>
                    <a:ext uri="{9D8B030D-6E8A-4147-A177-3AD203B41FA5}">
                      <a16:colId xmlns:a16="http://schemas.microsoft.com/office/drawing/2014/main" val="20002"/>
                    </a:ext>
                  </a:extLst>
                </a:gridCol>
              </a:tblGrid>
              <a:tr h="370840">
                <a:tc>
                  <a:txBody>
                    <a:bodyPr/>
                    <a:lstStyle/>
                    <a:p>
                      <a:r>
                        <a:rPr lang="en-PH" dirty="0"/>
                        <a:t>Issues and concerns related to agriculture</a:t>
                      </a:r>
                    </a:p>
                  </a:txBody>
                  <a:tcPr/>
                </a:tc>
                <a:tc>
                  <a:txBody>
                    <a:bodyPr/>
                    <a:lstStyle/>
                    <a:p>
                      <a:r>
                        <a:rPr lang="en-PH" dirty="0"/>
                        <a:t>Proposed Solutions (Pre-water summit meeting</a:t>
                      </a:r>
                    </a:p>
                  </a:txBody>
                  <a:tcPr/>
                </a:tc>
                <a:tc>
                  <a:txBody>
                    <a:bodyPr/>
                    <a:lstStyle/>
                    <a:p>
                      <a:r>
                        <a:rPr lang="en-PH" dirty="0"/>
                        <a:t>DA’s current and future programs</a:t>
                      </a:r>
                      <a:r>
                        <a:rPr lang="en-PH" baseline="0" dirty="0"/>
                        <a:t> and projects to address the concerns</a:t>
                      </a:r>
                      <a:endParaRPr lang="en-PH" dirty="0"/>
                    </a:p>
                  </a:txBody>
                  <a:tcPr/>
                </a:tc>
                <a:extLst>
                  <a:ext uri="{0D108BD9-81ED-4DB2-BD59-A6C34878D82A}">
                    <a16:rowId xmlns:a16="http://schemas.microsoft.com/office/drawing/2014/main" val="10000"/>
                  </a:ext>
                </a:extLst>
              </a:tr>
              <a:tr h="370840">
                <a:tc>
                  <a:txBody>
                    <a:bodyPr/>
                    <a:lstStyle/>
                    <a:p>
                      <a:r>
                        <a:rPr lang="en-PH" dirty="0"/>
                        <a:t>El Nino and extreme weather events</a:t>
                      </a:r>
                    </a:p>
                  </a:txBody>
                  <a:tcPr/>
                </a:tc>
                <a:tc>
                  <a:txBody>
                    <a:bodyPr/>
                    <a:lstStyle/>
                    <a:p>
                      <a:r>
                        <a:rPr lang="en-PH" dirty="0"/>
                        <a:t>Educate consumers on water conservation/water</a:t>
                      </a:r>
                      <a:r>
                        <a:rPr lang="en-PH" baseline="0" dirty="0"/>
                        <a:t> efficiency</a:t>
                      </a:r>
                      <a:endParaRPr lang="en-PH" dirty="0"/>
                    </a:p>
                  </a:txBody>
                  <a:tcPr/>
                </a:tc>
                <a:tc>
                  <a:txBody>
                    <a:bodyPr/>
                    <a:lstStyle/>
                    <a:p>
                      <a:r>
                        <a:rPr lang="en-PH" dirty="0"/>
                        <a:t>DA continue to provide support on Cloud Seeding Operations as immediate response to El Nino or prolong drought periods.</a:t>
                      </a:r>
                      <a:r>
                        <a:rPr lang="en-PH" baseline="0" dirty="0"/>
                        <a:t> Negros Occidental is one of the recipients of this intervention for years.</a:t>
                      </a:r>
                    </a:p>
                    <a:p>
                      <a:endParaRPr lang="en-PH" baseline="0" dirty="0"/>
                    </a:p>
                    <a:p>
                      <a:r>
                        <a:rPr lang="en-PH" baseline="0" dirty="0"/>
                        <a:t>DA encourages farmers to practice water-saving strategies,  shifting of cropping calendar,  and crop diversification.</a:t>
                      </a:r>
                    </a:p>
                    <a:p>
                      <a:endParaRPr lang="en-PH" baseline="0" dirty="0"/>
                    </a:p>
                    <a:p>
                      <a:r>
                        <a:rPr lang="en-PH" baseline="0" dirty="0"/>
                        <a:t>DA also provides pump sets for STW or Pump irrigation system from open source as immediate intervention.</a:t>
                      </a:r>
                      <a:endParaRPr lang="en-PH" dirty="0"/>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172526" y="262722"/>
            <a:ext cx="11611155" cy="461665"/>
          </a:xfrm>
          <a:prstGeom prst="rect">
            <a:avLst/>
          </a:prstGeom>
          <a:noFill/>
        </p:spPr>
        <p:txBody>
          <a:bodyPr wrap="square" rtlCol="0">
            <a:spAutoFit/>
          </a:bodyPr>
          <a:lstStyle/>
          <a:p>
            <a:pPr algn="ctr"/>
            <a:r>
              <a:rPr lang="en-PH" sz="2400" b="1" dirty="0"/>
              <a:t>Issues and concerns, proposed solutions by stakeholders and DA programs and projects</a:t>
            </a:r>
          </a:p>
        </p:txBody>
      </p:sp>
    </p:spTree>
    <p:extLst>
      <p:ext uri="{BB962C8B-B14F-4D97-AF65-F5344CB8AC3E}">
        <p14:creationId xmlns:p14="http://schemas.microsoft.com/office/powerpoint/2010/main" val="1938971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8"/>
          <p:cNvSpPr>
            <a:spLocks noChangeArrowheads="1"/>
          </p:cNvSpPr>
          <p:nvPr/>
        </p:nvSpPr>
        <p:spPr bwMode="auto">
          <a:xfrm>
            <a:off x="101600" y="914400"/>
            <a:ext cx="10691586" cy="61807"/>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 name="Rectangle 2"/>
          <p:cNvSpPr txBox="1">
            <a:spLocks noChangeArrowheads="1"/>
          </p:cNvSpPr>
          <p:nvPr/>
        </p:nvSpPr>
        <p:spPr>
          <a:xfrm>
            <a:off x="2329411" y="228599"/>
            <a:ext cx="9245600" cy="494453"/>
          </a:xfrm>
          <a:prstGeom prst="rect">
            <a:avLst/>
          </a:prstGeom>
        </p:spPr>
        <p:txBody>
          <a:bodyPr/>
          <a:lstStyle/>
          <a:p>
            <a:pPr marL="736600" indent="-736600" algn="r" eaLnBrk="0" hangingPunct="0">
              <a:defRPr/>
            </a:pPr>
            <a:r>
              <a:rPr lang="en-US" sz="3600" b="1" dirty="0">
                <a:solidFill>
                  <a:srgbClr val="FFFF00"/>
                </a:solidFill>
                <a:latin typeface="Arial Narrow" pitchFamily="34" charset="0"/>
                <a:ea typeface="+mj-ea"/>
                <a:cs typeface="+mj-cs"/>
              </a:rPr>
              <a:t> </a:t>
            </a:r>
            <a:r>
              <a:rPr lang="en-US" sz="3600" b="1" dirty="0">
                <a:latin typeface="Arial Narrow" pitchFamily="34" charset="0"/>
                <a:ea typeface="+mj-ea"/>
                <a:cs typeface="+mj-cs"/>
              </a:rPr>
              <a:t>cloud seeding operations</a:t>
            </a:r>
            <a:endParaRPr lang="en-US" sz="3600" b="1" dirty="0">
              <a:solidFill>
                <a:srgbClr val="FFFF00"/>
              </a:solidFill>
              <a:latin typeface="Arial Narrow" pitchFamily="34" charset="0"/>
              <a:ea typeface="+mj-ea"/>
              <a:cs typeface="+mj-cs"/>
            </a:endParaRPr>
          </a:p>
        </p:txBody>
      </p:sp>
      <p:pic>
        <p:nvPicPr>
          <p:cNvPr id="13" name="Picture 16" descr="P5060090"/>
          <p:cNvPicPr>
            <a:picLocks noChangeAspect="1" noChangeArrowheads="1"/>
          </p:cNvPicPr>
          <p:nvPr/>
        </p:nvPicPr>
        <p:blipFill>
          <a:blip r:embed="rId4" cstate="print"/>
          <a:srcRect/>
          <a:stretch>
            <a:fillRect/>
          </a:stretch>
        </p:blipFill>
        <p:spPr bwMode="auto">
          <a:xfrm>
            <a:off x="7518401" y="1752601"/>
            <a:ext cx="3390900" cy="1908175"/>
          </a:xfrm>
          <a:prstGeom prst="rect">
            <a:avLst/>
          </a:prstGeom>
          <a:noFill/>
          <a:effectLst>
            <a:outerShdw dist="35921" dir="2700000" algn="ctr" rotWithShape="0">
              <a:srgbClr val="000000"/>
            </a:outerShdw>
          </a:effectLst>
        </p:spPr>
      </p:pic>
      <p:pic>
        <p:nvPicPr>
          <p:cNvPr id="14" name="Picture 17" descr="P5040076"/>
          <p:cNvPicPr>
            <a:picLocks noChangeAspect="1" noChangeArrowheads="1"/>
          </p:cNvPicPr>
          <p:nvPr/>
        </p:nvPicPr>
        <p:blipFill>
          <a:blip r:embed="rId5" cstate="print"/>
          <a:srcRect/>
          <a:stretch>
            <a:fillRect/>
          </a:stretch>
        </p:blipFill>
        <p:spPr bwMode="auto">
          <a:xfrm>
            <a:off x="4267200" y="2971801"/>
            <a:ext cx="3454400" cy="2022475"/>
          </a:xfrm>
          <a:prstGeom prst="rect">
            <a:avLst/>
          </a:prstGeom>
          <a:noFill/>
          <a:effectLst>
            <a:outerShdw dist="35921" dir="2700000" algn="ctr" rotWithShape="0">
              <a:srgbClr val="000000"/>
            </a:outerShdw>
          </a:effectLst>
        </p:spPr>
      </p:pic>
      <p:pic>
        <p:nvPicPr>
          <p:cNvPr id="15" name="Picture 19" descr="P5020047"/>
          <p:cNvPicPr>
            <a:picLocks noChangeAspect="1" noChangeArrowheads="1"/>
          </p:cNvPicPr>
          <p:nvPr/>
        </p:nvPicPr>
        <p:blipFill>
          <a:blip r:embed="rId6" cstate="print"/>
          <a:srcRect/>
          <a:stretch>
            <a:fillRect/>
          </a:stretch>
        </p:blipFill>
        <p:spPr bwMode="auto">
          <a:xfrm>
            <a:off x="7721600" y="3737995"/>
            <a:ext cx="3352800" cy="1885950"/>
          </a:xfrm>
          <a:prstGeom prst="rect">
            <a:avLst/>
          </a:prstGeom>
          <a:noFill/>
          <a:effectLst>
            <a:outerShdw dist="35921" dir="2700000" algn="ctr" rotWithShape="0">
              <a:srgbClr val="000000"/>
            </a:outerShdw>
          </a:effectLst>
        </p:spPr>
      </p:pic>
      <p:sp>
        <p:nvSpPr>
          <p:cNvPr id="16" name="Text Box 7"/>
          <p:cNvSpPr txBox="1">
            <a:spLocks noChangeArrowheads="1"/>
          </p:cNvSpPr>
          <p:nvPr/>
        </p:nvSpPr>
        <p:spPr bwMode="auto">
          <a:xfrm>
            <a:off x="1320800" y="1143000"/>
            <a:ext cx="6705600" cy="1061829"/>
          </a:xfrm>
          <a:prstGeom prst="rect">
            <a:avLst/>
          </a:prstGeom>
          <a:noFill/>
          <a:ln w="9525">
            <a:noFill/>
            <a:miter lim="800000"/>
            <a:headEnd/>
            <a:tailEnd/>
          </a:ln>
        </p:spPr>
        <p:txBody>
          <a:bodyPr>
            <a:spAutoFit/>
          </a:bodyPr>
          <a:lstStyle/>
          <a:p>
            <a:pPr>
              <a:spcBef>
                <a:spcPct val="50000"/>
              </a:spcBef>
            </a:pPr>
            <a:r>
              <a:rPr lang="en-US" b="1" dirty="0"/>
              <a:t>IMMEDIATE RESPONSE to offset the effects of prolonged drought on agricultural areas and watersheds </a:t>
            </a:r>
          </a:p>
          <a:p>
            <a:pPr>
              <a:spcBef>
                <a:spcPct val="50000"/>
              </a:spcBef>
              <a:buFontTx/>
              <a:buChar char="•"/>
            </a:pPr>
            <a:endParaRPr lang="en-US" dirty="0"/>
          </a:p>
        </p:txBody>
      </p:sp>
      <p:sp>
        <p:nvSpPr>
          <p:cNvPr id="17" name="Text Box 9"/>
          <p:cNvSpPr txBox="1">
            <a:spLocks noChangeArrowheads="1"/>
          </p:cNvSpPr>
          <p:nvPr/>
        </p:nvSpPr>
        <p:spPr bwMode="auto">
          <a:xfrm>
            <a:off x="1320800" y="2286000"/>
            <a:ext cx="5791200" cy="646331"/>
          </a:xfrm>
          <a:prstGeom prst="rect">
            <a:avLst/>
          </a:prstGeom>
          <a:noFill/>
          <a:ln w="9525">
            <a:noFill/>
            <a:miter lim="800000"/>
            <a:headEnd/>
            <a:tailEnd/>
          </a:ln>
        </p:spPr>
        <p:txBody>
          <a:bodyPr>
            <a:spAutoFit/>
          </a:bodyPr>
          <a:lstStyle/>
          <a:p>
            <a:pPr>
              <a:spcBef>
                <a:spcPct val="50000"/>
              </a:spcBef>
            </a:pPr>
            <a:r>
              <a:rPr lang="en-US" b="1" dirty="0"/>
              <a:t>PER REQUEST FROM CONCERNED GOVERNMENT AND PRIVATE ENTITIES</a:t>
            </a:r>
          </a:p>
        </p:txBody>
      </p:sp>
      <p:sp>
        <p:nvSpPr>
          <p:cNvPr id="18" name="Rectangle 18"/>
          <p:cNvSpPr>
            <a:spLocks noChangeArrowheads="1"/>
          </p:cNvSpPr>
          <p:nvPr/>
        </p:nvSpPr>
        <p:spPr bwMode="auto">
          <a:xfrm>
            <a:off x="609600" y="5131763"/>
            <a:ext cx="6908801" cy="1015663"/>
          </a:xfrm>
          <a:prstGeom prst="rect">
            <a:avLst/>
          </a:prstGeom>
          <a:noFill/>
          <a:ln w="9525">
            <a:noFill/>
            <a:miter lim="800000"/>
            <a:headEnd/>
            <a:tailEnd/>
          </a:ln>
        </p:spPr>
        <p:txBody>
          <a:bodyPr wrap="square" anchor="ctr">
            <a:spAutoFit/>
          </a:bodyPr>
          <a:lstStyle/>
          <a:p>
            <a:pPr eaLnBrk="0" hangingPunct="0"/>
            <a:r>
              <a:rPr lang="en-US" altLang="ko-KR" sz="2000" b="1" dirty="0">
                <a:ea typeface="굴림" pitchFamily="34" charset="-127"/>
              </a:rPr>
              <a:t>The success of the cloud depends largely on the presence of </a:t>
            </a:r>
            <a:r>
              <a:rPr lang="en-US" altLang="ko-KR" sz="2000" b="1" dirty="0" err="1">
                <a:ea typeface="굴림" pitchFamily="34" charset="-127"/>
              </a:rPr>
              <a:t>seedable</a:t>
            </a:r>
            <a:r>
              <a:rPr lang="en-US" altLang="ko-KR" sz="2000" b="1" dirty="0">
                <a:ea typeface="굴림" pitchFamily="34" charset="-127"/>
              </a:rPr>
              <a:t> clouds and the technical capability of the people undertaking the operation.  </a:t>
            </a:r>
          </a:p>
        </p:txBody>
      </p:sp>
    </p:spTree>
    <p:extLst>
      <p:ext uri="{BB962C8B-B14F-4D97-AF65-F5344CB8AC3E}">
        <p14:creationId xmlns:p14="http://schemas.microsoft.com/office/powerpoint/2010/main" val="541607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82" y="293915"/>
            <a:ext cx="10486775" cy="589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684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sz="quarter" idx="1"/>
          </p:nvPr>
        </p:nvSpPr>
        <p:spPr>
          <a:xfrm>
            <a:off x="203200" y="838200"/>
            <a:ext cx="11033551" cy="5334000"/>
          </a:xfrm>
        </p:spPr>
        <p:txBody>
          <a:bodyPr/>
          <a:lstStyle/>
          <a:p>
            <a:pPr marL="798513" indent="-400050" eaLnBrk="1" hangingPunct="1">
              <a:lnSpc>
                <a:spcPct val="90000"/>
              </a:lnSpc>
              <a:buClrTx/>
              <a:buSzPct val="75000"/>
              <a:buFont typeface="Wingdings 2" charset="0"/>
              <a:buNone/>
            </a:pPr>
            <a:r>
              <a:rPr lang="en-PH" sz="2400" b="1" dirty="0">
                <a:latin typeface="Arial" charset="0"/>
                <a:cs typeface="Arial" charset="0"/>
              </a:rPr>
              <a:t> </a:t>
            </a:r>
            <a:endParaRPr lang="en-PH" sz="2400" dirty="0">
              <a:latin typeface="Arial" charset="0"/>
              <a:cs typeface="Arial" charset="0"/>
            </a:endParaRPr>
          </a:p>
          <a:p>
            <a:pPr marL="798513" indent="-400050"/>
            <a:r>
              <a:rPr lang="en-US" sz="2400" dirty="0">
                <a:latin typeface="Arial" charset="0"/>
                <a:cs typeface="Arial" charset="0"/>
              </a:rPr>
              <a:t>Water management in the agriculture sector should be examined in the general framework of </a:t>
            </a:r>
            <a:r>
              <a:rPr lang="en-US" sz="2400" b="1" u="sng" dirty="0">
                <a:latin typeface="Arial" charset="0"/>
                <a:cs typeface="Arial" charset="0"/>
              </a:rPr>
              <a:t>sustainable development goal</a:t>
            </a:r>
            <a:r>
              <a:rPr lang="en-US" sz="2400" dirty="0">
                <a:latin typeface="Arial" charset="0"/>
                <a:cs typeface="Arial" charset="0"/>
              </a:rPr>
              <a:t> that addresses environmental challenges (e.g. climate change),  attainment of economic targets, and provision of social needs;</a:t>
            </a:r>
          </a:p>
          <a:p>
            <a:pPr marL="798513" indent="-400050">
              <a:buFont typeface="Wingdings 2" charset="0"/>
              <a:buNone/>
            </a:pPr>
            <a:endParaRPr lang="en-US" sz="2400" dirty="0">
              <a:latin typeface="Arial" charset="0"/>
              <a:cs typeface="Arial" charset="0"/>
            </a:endParaRPr>
          </a:p>
          <a:p>
            <a:pPr marL="798513" indent="-400050"/>
            <a:r>
              <a:rPr lang="en-PH" sz="2400" dirty="0">
                <a:latin typeface="Arial" charset="0"/>
                <a:cs typeface="Arial" charset="0"/>
              </a:rPr>
              <a:t>Within the context of a basin, Integrated Water Resource Management (IWRM) plays a critical role in ensuring sustainable agriculture development  which </a:t>
            </a:r>
            <a:r>
              <a:rPr lang="en-PH" sz="2400" b="1" u="sng" dirty="0">
                <a:latin typeface="Arial" charset="0"/>
                <a:cs typeface="Arial" charset="0"/>
              </a:rPr>
              <a:t>“maintains an acceptable and increasing level of productivity while protecting and enhancing the quality of land and water resources to meet future needs</a:t>
            </a:r>
            <a:r>
              <a:rPr lang="en-PH" sz="2400" dirty="0">
                <a:latin typeface="Arial" charset="0"/>
                <a:cs typeface="Arial" charset="0"/>
              </a:rPr>
              <a:t>”.</a:t>
            </a:r>
            <a:endParaRPr lang="en-US" sz="2400" dirty="0">
              <a:latin typeface="Arial" charset="0"/>
              <a:cs typeface="Arial" charset="0"/>
            </a:endParaRPr>
          </a:p>
          <a:p>
            <a:pPr marL="798513" indent="-400050">
              <a:spcBef>
                <a:spcPts val="1200"/>
              </a:spcBef>
              <a:buFont typeface="Wingdings 2" charset="0"/>
              <a:buNone/>
            </a:pPr>
            <a:endParaRPr lang="en-US" sz="2400" dirty="0">
              <a:latin typeface="Arial" charset="0"/>
              <a:cs typeface="Arial" charset="0"/>
            </a:endParaRPr>
          </a:p>
          <a:p>
            <a:pPr marL="798513" indent="-400050">
              <a:spcBef>
                <a:spcPts val="1200"/>
              </a:spcBef>
              <a:buFont typeface="Wingdings 2" charset="0"/>
              <a:buNone/>
            </a:pPr>
            <a:endParaRPr lang="en-US" sz="2400" dirty="0">
              <a:latin typeface="Arial" charset="0"/>
              <a:cs typeface="Arial" charset="0"/>
            </a:endParaRPr>
          </a:p>
          <a:p>
            <a:pPr marL="798513" indent="-400050" eaLnBrk="1" hangingPunct="1">
              <a:lnSpc>
                <a:spcPct val="90000"/>
              </a:lnSpc>
              <a:buClrTx/>
              <a:buSzPct val="75000"/>
              <a:buFont typeface="Wingdings 2" charset="0"/>
              <a:buNone/>
            </a:pPr>
            <a:endParaRPr lang="en-US" sz="2400" dirty="0">
              <a:latin typeface="Arial" charset="0"/>
              <a:cs typeface="Arial" charset="0"/>
            </a:endParaRPr>
          </a:p>
        </p:txBody>
      </p:sp>
      <p:sp>
        <p:nvSpPr>
          <p:cNvPr id="3" name="Rectangle 2"/>
          <p:cNvSpPr>
            <a:spLocks noChangeArrowheads="1"/>
          </p:cNvSpPr>
          <p:nvPr/>
        </p:nvSpPr>
        <p:spPr bwMode="auto">
          <a:xfrm>
            <a:off x="101600" y="838200"/>
            <a:ext cx="10972800" cy="76200"/>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Rectangle 3"/>
          <p:cNvSpPr txBox="1">
            <a:spLocks noChangeArrowheads="1"/>
          </p:cNvSpPr>
          <p:nvPr/>
        </p:nvSpPr>
        <p:spPr bwMode="auto">
          <a:xfrm>
            <a:off x="101600" y="190500"/>
            <a:ext cx="11887200" cy="685800"/>
          </a:xfrm>
          <a:prstGeom prst="rect">
            <a:avLst/>
          </a:prstGeom>
          <a:noFill/>
          <a:ln w="9525">
            <a:noFill/>
            <a:miter lim="800000"/>
            <a:headEnd/>
            <a:tailEnd/>
          </a:ln>
        </p:spPr>
        <p:txBody>
          <a:bodyPr lIns="0" rIns="0" bIns="0" anchor="b"/>
          <a:lstStyle/>
          <a:p>
            <a:pPr algn="ctr">
              <a:defRPr/>
            </a:pPr>
            <a:r>
              <a:rPr lang="en-US" sz="4000" b="1" dirty="0">
                <a:latin typeface="Arial Narrow" pitchFamily="34" charset="0"/>
                <a:ea typeface="+mj-ea"/>
                <a:cs typeface="Arial" pitchFamily="34" charset="0"/>
              </a:rPr>
              <a:t>Final Remarks </a:t>
            </a:r>
          </a:p>
        </p:txBody>
      </p:sp>
    </p:spTree>
    <p:extLst>
      <p:ext uri="{BB962C8B-B14F-4D97-AF65-F5344CB8AC3E}">
        <p14:creationId xmlns:p14="http://schemas.microsoft.com/office/powerpoint/2010/main" val="336682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4"/>
          <p:cNvSpPr txBox="1">
            <a:spLocks noChangeArrowheads="1"/>
          </p:cNvSpPr>
          <p:nvPr/>
        </p:nvSpPr>
        <p:spPr>
          <a:xfrm>
            <a:off x="339365" y="2389012"/>
            <a:ext cx="11327876" cy="1441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PH" sz="6000" b="1" dirty="0">
                <a:latin typeface="FortuneCity"/>
              </a:rPr>
              <a:t>THANK YOU </a:t>
            </a:r>
          </a:p>
          <a:p>
            <a:pPr algn="ctr">
              <a:defRPr/>
            </a:pPr>
            <a:endParaRPr lang="en-PH" sz="6000" b="1" dirty="0">
              <a:latin typeface="FortuneCity"/>
            </a:endParaRPr>
          </a:p>
          <a:p>
            <a:pPr algn="ctr">
              <a:defRPr/>
            </a:pPr>
            <a:r>
              <a:rPr lang="en-PH" b="1" dirty="0">
                <a:latin typeface="FortuneCity"/>
              </a:rPr>
              <a:t>AND</a:t>
            </a:r>
            <a:r>
              <a:rPr lang="en-PH" sz="6000" b="1" dirty="0">
                <a:latin typeface="FortuneCity"/>
              </a:rPr>
              <a:t> </a:t>
            </a:r>
          </a:p>
          <a:p>
            <a:pPr algn="ctr">
              <a:defRPr/>
            </a:pPr>
            <a:endParaRPr lang="en-PH" sz="6000" b="1" dirty="0">
              <a:latin typeface="FortuneCity"/>
            </a:endParaRPr>
          </a:p>
          <a:p>
            <a:pPr algn="ctr">
              <a:defRPr/>
            </a:pPr>
            <a:r>
              <a:rPr lang="en-PH" sz="6000" b="1" dirty="0">
                <a:latin typeface="FortuneCity"/>
              </a:rPr>
              <a:t>GOOD DAY!</a:t>
            </a:r>
          </a:p>
        </p:txBody>
      </p:sp>
    </p:spTree>
    <p:extLst>
      <p:ext uri="{BB962C8B-B14F-4D97-AF65-F5344CB8AC3E}">
        <p14:creationId xmlns:p14="http://schemas.microsoft.com/office/powerpoint/2010/main" val="168875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14733" y="1656942"/>
            <a:ext cx="9489056" cy="3539430"/>
          </a:xfrm>
          <a:prstGeom prst="rect">
            <a:avLst/>
          </a:prstGeom>
        </p:spPr>
        <p:txBody>
          <a:bodyPr wrap="square">
            <a:spAutoFit/>
          </a:bodyPr>
          <a:lstStyle/>
          <a:p>
            <a:pPr lvl="0" algn="ctr">
              <a:defRPr/>
            </a:pPr>
            <a:r>
              <a:rPr lang="en-US" sz="2800" b="1" dirty="0">
                <a:latin typeface="Arial" pitchFamily="34" charset="0"/>
                <a:cs typeface="Arial" pitchFamily="34" charset="0"/>
              </a:rPr>
              <a:t>Department of Agriculture </a:t>
            </a:r>
            <a:br>
              <a:rPr lang="en-US" sz="2800" b="1" dirty="0">
                <a:latin typeface="Arial" pitchFamily="34" charset="0"/>
                <a:cs typeface="Arial" pitchFamily="34" charset="0"/>
              </a:rPr>
            </a:br>
            <a:r>
              <a:rPr lang="en-US" sz="2800" b="1" dirty="0">
                <a:latin typeface="Arial" pitchFamily="34" charset="0"/>
                <a:cs typeface="Arial" pitchFamily="34" charset="0"/>
              </a:rPr>
              <a:t>Bureau of Soils and Water Management</a:t>
            </a:r>
            <a:r>
              <a:rPr lang="en-US" sz="2800" dirty="0">
                <a:latin typeface="Arial" pitchFamily="34" charset="0"/>
                <a:cs typeface="Arial" pitchFamily="34" charset="0"/>
              </a:rPr>
              <a:t> </a:t>
            </a:r>
            <a:br>
              <a:rPr lang="en-US" sz="2800" dirty="0">
                <a:latin typeface="Arial" pitchFamily="34" charset="0"/>
                <a:cs typeface="Arial" pitchFamily="34" charset="0"/>
              </a:rPr>
            </a:br>
            <a:r>
              <a:rPr lang="en-US" sz="2400" dirty="0">
                <a:latin typeface="Arial" pitchFamily="34" charset="0"/>
                <a:cs typeface="Arial" pitchFamily="34" charset="0"/>
              </a:rPr>
              <a:t>Water Resources Management Division</a:t>
            </a:r>
            <a:br>
              <a:rPr lang="en-US" sz="2400" dirty="0">
                <a:latin typeface="Arial" pitchFamily="34" charset="0"/>
                <a:cs typeface="Arial" pitchFamily="34" charset="0"/>
              </a:rPr>
            </a:br>
            <a:r>
              <a:rPr lang="en-US" sz="2400" dirty="0">
                <a:solidFill>
                  <a:prstClr val="black"/>
                </a:solidFill>
                <a:latin typeface="Arial" panose="020B0604020202020204" pitchFamily="34" charset="0"/>
                <a:cs typeface="Arial" panose="020B0604020202020204" pitchFamily="34" charset="0"/>
              </a:rPr>
              <a:t>SRDC Bldg. Elliptical Road corner Visayas Avenue, </a:t>
            </a:r>
            <a:br>
              <a:rPr lang="en-US" sz="2400" dirty="0">
                <a:solidFill>
                  <a:prstClr val="black"/>
                </a:solidFill>
                <a:latin typeface="Arial" panose="020B0604020202020204" pitchFamily="34" charset="0"/>
                <a:cs typeface="Arial" panose="020B0604020202020204" pitchFamily="34" charset="0"/>
              </a:rPr>
            </a:br>
            <a:r>
              <a:rPr lang="en-US" sz="2400" dirty="0">
                <a:solidFill>
                  <a:prstClr val="black"/>
                </a:solidFill>
                <a:latin typeface="Arial" panose="020B0604020202020204" pitchFamily="34" charset="0"/>
                <a:cs typeface="Arial" panose="020B0604020202020204" pitchFamily="34" charset="0"/>
              </a:rPr>
              <a:t>Diliman, Quezon City, Philippines</a:t>
            </a:r>
            <a:br>
              <a:rPr lang="en-US" sz="2400" dirty="0">
                <a:latin typeface="Arial" pitchFamily="34" charset="0"/>
                <a:cs typeface="Arial" pitchFamily="34" charset="0"/>
              </a:rPr>
            </a:br>
            <a:br>
              <a:rPr lang="en-US" sz="2400" dirty="0">
                <a:latin typeface="Arial" pitchFamily="34" charset="0"/>
                <a:cs typeface="Arial" pitchFamily="34" charset="0"/>
              </a:rPr>
            </a:br>
            <a:r>
              <a:rPr lang="en-US" sz="2400" dirty="0">
                <a:solidFill>
                  <a:prstClr val="black"/>
                </a:solidFill>
                <a:latin typeface="Arial" panose="020B0604020202020204" pitchFamily="34" charset="0"/>
                <a:cs typeface="Arial" panose="020B0604020202020204" pitchFamily="34" charset="0"/>
              </a:rPr>
              <a:t>Telephone/Telefax: (02) 923-0454</a:t>
            </a:r>
            <a:br>
              <a:rPr lang="en-US" sz="2400" dirty="0">
                <a:solidFill>
                  <a:prstClr val="black"/>
                </a:solidFill>
                <a:latin typeface="Arial" panose="020B0604020202020204" pitchFamily="34" charset="0"/>
                <a:cs typeface="Arial" panose="020B0604020202020204" pitchFamily="34" charset="0"/>
              </a:rPr>
            </a:br>
            <a:r>
              <a:rPr lang="en-US" sz="2400" dirty="0">
                <a:solidFill>
                  <a:prstClr val="black"/>
                </a:solidFill>
                <a:latin typeface="Arial" panose="020B0604020202020204" pitchFamily="34" charset="0"/>
                <a:cs typeface="Arial" panose="020B0604020202020204" pitchFamily="34" charset="0"/>
              </a:rPr>
              <a:t>E-mail Address: waterresources.bswm@gmail.com</a:t>
            </a:r>
            <a:endParaRPr lang="en-US" sz="2400" u="sng" dirty="0">
              <a:solidFill>
                <a:srgbClr val="0000FF"/>
              </a:solidFill>
              <a:latin typeface="Arial" panose="020B0604020202020204" pitchFamily="34" charset="0"/>
              <a:cs typeface="Arial" panose="020B0604020202020204" pitchFamily="34" charset="0"/>
            </a:endParaRPr>
          </a:p>
          <a:p>
            <a:pPr lvl="0" algn="ctr">
              <a:defRPr/>
            </a:pPr>
            <a:r>
              <a:rPr lang="en-US" sz="2400" dirty="0">
                <a:solidFill>
                  <a:prstClr val="black"/>
                </a:solidFill>
                <a:latin typeface="Arial" panose="020B0604020202020204" pitchFamily="34" charset="0"/>
                <a:cs typeface="Arial" panose="020B0604020202020204" pitchFamily="34" charset="0"/>
              </a:rPr>
              <a:t>www.bswm.da.gov.ph</a:t>
            </a:r>
          </a:p>
        </p:txBody>
      </p:sp>
    </p:spTree>
    <p:extLst>
      <p:ext uri="{BB962C8B-B14F-4D97-AF65-F5344CB8AC3E}">
        <p14:creationId xmlns:p14="http://schemas.microsoft.com/office/powerpoint/2010/main" val="70763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697594" y="4337963"/>
            <a:ext cx="10737851" cy="1670952"/>
            <a:chOff x="304800" y="5267308"/>
            <a:chExt cx="8839200" cy="1524000"/>
          </a:xfrm>
        </p:grpSpPr>
        <p:pic>
          <p:nvPicPr>
            <p:cNvPr id="3"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5267308"/>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4" name="Picture 12" descr="DSCF634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33800" y="5267308"/>
              <a:ext cx="16716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SC0262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10200" y="5267308"/>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7.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39000" y="5267308"/>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DSCF585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981200" y="5267308"/>
              <a:ext cx="17446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
          <p:cNvSpPr>
            <a:spLocks noChangeArrowheads="1"/>
          </p:cNvSpPr>
          <p:nvPr/>
        </p:nvSpPr>
        <p:spPr bwMode="auto">
          <a:xfrm>
            <a:off x="0" y="785813"/>
            <a:ext cx="12192000" cy="45719"/>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 name="Content Placeholder 2"/>
          <p:cNvSpPr>
            <a:spLocks noGrp="1"/>
          </p:cNvSpPr>
          <p:nvPr>
            <p:ph idx="1"/>
          </p:nvPr>
        </p:nvSpPr>
        <p:spPr>
          <a:xfrm>
            <a:off x="515917" y="979715"/>
            <a:ext cx="10725149" cy="5029200"/>
          </a:xfrm>
        </p:spPr>
        <p:txBody>
          <a:bodyPr/>
          <a:lstStyle/>
          <a:p>
            <a:pPr eaLnBrk="1" hangingPunct="1">
              <a:lnSpc>
                <a:spcPts val="2900"/>
              </a:lnSpc>
              <a:buFont typeface="Wingdings" charset="0"/>
              <a:buChar char="§"/>
            </a:pPr>
            <a:r>
              <a:rPr lang="en-US" dirty="0">
                <a:latin typeface="Arial Narrow" charset="0"/>
                <a:cs typeface="Arial" charset="0"/>
              </a:rPr>
              <a:t>Agriculture is the highest consumption of water among sectors ( 70 %)</a:t>
            </a:r>
          </a:p>
          <a:p>
            <a:pPr eaLnBrk="1" hangingPunct="1">
              <a:lnSpc>
                <a:spcPts val="2900"/>
              </a:lnSpc>
              <a:buFont typeface="Wingdings" charset="0"/>
              <a:buChar char="§"/>
            </a:pPr>
            <a:r>
              <a:rPr lang="en-US" dirty="0">
                <a:latin typeface="Arial Narrow" charset="0"/>
                <a:cs typeface="Arial" charset="0"/>
              </a:rPr>
              <a:t>Rice production is our main farming activity </a:t>
            </a:r>
          </a:p>
          <a:p>
            <a:pPr>
              <a:lnSpc>
                <a:spcPts val="2900"/>
              </a:lnSpc>
              <a:buFont typeface="Wingdings" charset="0"/>
              <a:buChar char="§"/>
            </a:pPr>
            <a:r>
              <a:rPr lang="en-US" dirty="0">
                <a:latin typeface="Arial Narrow" pitchFamily="34" charset="0"/>
                <a:cs typeface="Times New Roman" pitchFamily="18" charset="0"/>
              </a:rPr>
              <a:t>In one season, a square meter paddy rice field is applied with about 2,000 li water</a:t>
            </a:r>
          </a:p>
          <a:p>
            <a:pPr>
              <a:lnSpc>
                <a:spcPts val="2900"/>
              </a:lnSpc>
              <a:buFont typeface="Wingdings" charset="0"/>
              <a:buChar char="§"/>
            </a:pPr>
            <a:r>
              <a:rPr lang="en-US" dirty="0">
                <a:latin typeface="Arial Narrow" pitchFamily="34" charset="0"/>
                <a:cs typeface="Times New Roman" pitchFamily="18" charset="0"/>
              </a:rPr>
              <a:t>We need about </a:t>
            </a:r>
            <a:r>
              <a:rPr lang="en-US" dirty="0">
                <a:latin typeface="Arial Narrow" pitchFamily="34" charset="0"/>
              </a:rPr>
              <a:t>4,000li water to produce 1 kg of rice</a:t>
            </a:r>
          </a:p>
          <a:p>
            <a:pPr eaLnBrk="1" hangingPunct="1">
              <a:lnSpc>
                <a:spcPts val="2900"/>
              </a:lnSpc>
              <a:buFont typeface="Wingdings" charset="0"/>
              <a:buChar char="§"/>
            </a:pPr>
            <a:r>
              <a:rPr lang="en-US" dirty="0">
                <a:latin typeface="Arial Narrow" charset="0"/>
                <a:cs typeface="Arial" charset="0"/>
              </a:rPr>
              <a:t>Agriculture is also a polluter of both surface and groundwater</a:t>
            </a:r>
          </a:p>
          <a:p>
            <a:pPr eaLnBrk="1" hangingPunct="1">
              <a:lnSpc>
                <a:spcPts val="2900"/>
              </a:lnSpc>
              <a:buFont typeface="Wingdings" charset="0"/>
              <a:buChar char="§"/>
            </a:pPr>
            <a:endParaRPr lang="en-US" dirty="0">
              <a:latin typeface="Arial Narrow" charset="0"/>
              <a:cs typeface="Arial" charset="0"/>
            </a:endParaRPr>
          </a:p>
        </p:txBody>
      </p:sp>
    </p:spTree>
    <p:extLst>
      <p:ext uri="{BB962C8B-B14F-4D97-AF65-F5344CB8AC3E}">
        <p14:creationId xmlns:p14="http://schemas.microsoft.com/office/powerpoint/2010/main" val="391829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2"/>
          <p:cNvSpPr>
            <a:spLocks noChangeArrowheads="1"/>
          </p:cNvSpPr>
          <p:nvPr/>
        </p:nvSpPr>
        <p:spPr bwMode="auto">
          <a:xfrm>
            <a:off x="11502" y="963655"/>
            <a:ext cx="12192000" cy="76200"/>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 name="Rectangle 2"/>
          <p:cNvSpPr txBox="1">
            <a:spLocks/>
          </p:cNvSpPr>
          <p:nvPr/>
        </p:nvSpPr>
        <p:spPr bwMode="auto">
          <a:xfrm>
            <a:off x="396815" y="862013"/>
            <a:ext cx="11421374" cy="914400"/>
          </a:xfrm>
          <a:prstGeom prst="rect">
            <a:avLst/>
          </a:prstGeom>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3200" u="sng" dirty="0">
              <a:solidFill>
                <a:srgbClr val="0000FF"/>
              </a:solidFill>
              <a:latin typeface="Comic Sans MS" pitchFamily="66" charset="0"/>
            </a:endParaRPr>
          </a:p>
        </p:txBody>
      </p:sp>
      <p:pic>
        <p:nvPicPr>
          <p:cNvPr id="10" name="Picture 5"/>
          <p:cNvPicPr>
            <a:picLocks noChangeAspect="1" noChangeArrowheads="1"/>
          </p:cNvPicPr>
          <p:nvPr/>
        </p:nvPicPr>
        <p:blipFill>
          <a:blip r:embed="rId4" cstate="print"/>
          <a:srcRect/>
          <a:stretch>
            <a:fillRect/>
          </a:stretch>
        </p:blipFill>
        <p:spPr bwMode="auto">
          <a:xfrm>
            <a:off x="172530" y="0"/>
            <a:ext cx="1207697" cy="823913"/>
          </a:xfrm>
          <a:prstGeom prst="rect">
            <a:avLst/>
          </a:prstGeom>
          <a:noFill/>
          <a:ln w="15875">
            <a:noFill/>
            <a:miter lim="800000"/>
            <a:headEnd/>
            <a:tailEnd/>
          </a:ln>
        </p:spPr>
      </p:pic>
      <p:sp>
        <p:nvSpPr>
          <p:cNvPr id="4" name="Rectangle 3"/>
          <p:cNvSpPr/>
          <p:nvPr/>
        </p:nvSpPr>
        <p:spPr>
          <a:xfrm>
            <a:off x="776378" y="1508994"/>
            <a:ext cx="9558069" cy="4031873"/>
          </a:xfrm>
          <a:prstGeom prst="rect">
            <a:avLst/>
          </a:prstGeom>
        </p:spPr>
        <p:txBody>
          <a:bodyPr wrap="square">
            <a:spAutoFit/>
          </a:bodyPr>
          <a:lstStyle/>
          <a:p>
            <a:r>
              <a:rPr lang="en-PH" sz="3200" b="1" dirty="0"/>
              <a:t>Water</a:t>
            </a:r>
            <a:r>
              <a:rPr lang="en-PH" sz="3200" dirty="0"/>
              <a:t> R</a:t>
            </a:r>
            <a:r>
              <a:rPr lang="en-PH" sz="3200" b="1" dirty="0"/>
              <a:t>esource Management</a:t>
            </a:r>
            <a:r>
              <a:rPr lang="en-PH" sz="3200" dirty="0"/>
              <a:t> </a:t>
            </a:r>
          </a:p>
          <a:p>
            <a:endParaRPr lang="en-PH" sz="2800" dirty="0"/>
          </a:p>
          <a:p>
            <a:pPr marL="457200" indent="-457200">
              <a:buFont typeface="Arial" pitchFamily="34" charset="0"/>
              <a:buChar char="•"/>
            </a:pPr>
            <a:r>
              <a:rPr lang="en-PH" sz="2800" b="1" u="sng" dirty="0"/>
              <a:t>development</a:t>
            </a:r>
            <a:r>
              <a:rPr lang="en-PH" sz="2800" dirty="0"/>
              <a:t> of water bodies for intended specific use (e.g. irrigation) or multiples uses (e.g. multi-functions dams)</a:t>
            </a:r>
          </a:p>
          <a:p>
            <a:endParaRPr lang="en-PH" sz="2800" dirty="0"/>
          </a:p>
          <a:p>
            <a:pPr marL="457200" indent="-457200">
              <a:buFont typeface="Arial" pitchFamily="34" charset="0"/>
              <a:buChar char="•"/>
            </a:pPr>
            <a:r>
              <a:rPr lang="en-PH" sz="2800" b="1" u="sng" dirty="0"/>
              <a:t>protection</a:t>
            </a:r>
            <a:r>
              <a:rPr lang="en-PH" sz="2800" dirty="0"/>
              <a:t> of available water bodies from pollution and degradation to prevent conflicts or disputes.  Our water bodies has classification with corresponding standard quality. </a:t>
            </a:r>
          </a:p>
          <a:p>
            <a:endParaRPr lang="en-PH" sz="2800" dirty="0"/>
          </a:p>
        </p:txBody>
      </p:sp>
    </p:spTree>
    <p:extLst>
      <p:ext uri="{BB962C8B-B14F-4D97-AF65-F5344CB8AC3E}">
        <p14:creationId xmlns:p14="http://schemas.microsoft.com/office/powerpoint/2010/main" val="34301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2"/>
          <p:cNvSpPr>
            <a:spLocks noChangeArrowheads="1"/>
          </p:cNvSpPr>
          <p:nvPr/>
        </p:nvSpPr>
        <p:spPr bwMode="auto">
          <a:xfrm>
            <a:off x="11502" y="963655"/>
            <a:ext cx="12192000" cy="76200"/>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10" name="Picture 5"/>
          <p:cNvPicPr>
            <a:picLocks noChangeAspect="1" noChangeArrowheads="1"/>
          </p:cNvPicPr>
          <p:nvPr/>
        </p:nvPicPr>
        <p:blipFill>
          <a:blip r:embed="rId4" cstate="print"/>
          <a:srcRect/>
          <a:stretch>
            <a:fillRect/>
          </a:stretch>
        </p:blipFill>
        <p:spPr bwMode="auto">
          <a:xfrm>
            <a:off x="172530" y="0"/>
            <a:ext cx="1207697" cy="823913"/>
          </a:xfrm>
          <a:prstGeom prst="rect">
            <a:avLst/>
          </a:prstGeom>
          <a:noFill/>
          <a:ln w="15875">
            <a:noFill/>
            <a:miter lim="800000"/>
            <a:headEnd/>
            <a:tailEnd/>
          </a:ln>
        </p:spPr>
      </p:pic>
      <p:sp>
        <p:nvSpPr>
          <p:cNvPr id="6" name="Rectangle 5"/>
          <p:cNvSpPr/>
          <p:nvPr/>
        </p:nvSpPr>
        <p:spPr>
          <a:xfrm>
            <a:off x="1268083" y="1457864"/>
            <a:ext cx="9929004" cy="3600986"/>
          </a:xfrm>
          <a:prstGeom prst="rect">
            <a:avLst/>
          </a:prstGeom>
        </p:spPr>
        <p:txBody>
          <a:bodyPr wrap="square">
            <a:spAutoFit/>
          </a:bodyPr>
          <a:lstStyle/>
          <a:p>
            <a:r>
              <a:rPr lang="en-PH" sz="3200" b="1" dirty="0"/>
              <a:t>Agriculture Water Management</a:t>
            </a:r>
          </a:p>
          <a:p>
            <a:r>
              <a:rPr lang="en-PH" sz="2800" dirty="0"/>
              <a:t> </a:t>
            </a:r>
          </a:p>
          <a:p>
            <a:r>
              <a:rPr lang="en-PH" sz="2800" b="1" dirty="0"/>
              <a:t>Efficien</a:t>
            </a:r>
            <a:r>
              <a:rPr lang="en-PH" sz="2800" dirty="0"/>
              <a:t>t and </a:t>
            </a:r>
            <a:r>
              <a:rPr lang="en-PH" sz="2800" b="1" dirty="0"/>
              <a:t>appropriate development </a:t>
            </a:r>
            <a:r>
              <a:rPr lang="en-PH" sz="2800" dirty="0"/>
              <a:t>and </a:t>
            </a:r>
            <a:r>
              <a:rPr lang="en-PH" sz="2800" b="1" dirty="0"/>
              <a:t>use of water for improving crop productivity </a:t>
            </a:r>
            <a:r>
              <a:rPr lang="en-PH" sz="2800" dirty="0"/>
              <a:t> (i.e. thru irrigation)</a:t>
            </a:r>
          </a:p>
          <a:p>
            <a:endParaRPr lang="en-PH" sz="2800" dirty="0"/>
          </a:p>
          <a:p>
            <a:r>
              <a:rPr lang="en-PH" sz="2800" dirty="0"/>
              <a:t>Need to understand crop water requirement, irrigation system requirements, means to reduce unproductive water losses and prevent land and</a:t>
            </a:r>
            <a:r>
              <a:rPr lang="en-PH" sz="2800" b="1" dirty="0"/>
              <a:t> </a:t>
            </a:r>
            <a:r>
              <a:rPr lang="en-PH" sz="2800" dirty="0"/>
              <a:t>water degradation</a:t>
            </a:r>
          </a:p>
        </p:txBody>
      </p:sp>
    </p:spTree>
    <p:extLst>
      <p:ext uri="{BB962C8B-B14F-4D97-AF65-F5344CB8AC3E}">
        <p14:creationId xmlns:p14="http://schemas.microsoft.com/office/powerpoint/2010/main" val="189241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bwMode="auto">
          <a:xfrm>
            <a:off x="508000" y="422835"/>
            <a:ext cx="11038417" cy="685800"/>
          </a:xfrm>
        </p:spPr>
        <p:txBody>
          <a:bodyPr wrap="square" lIns="91440" tIns="45720" rIns="91440" bIns="45720" numCol="1" anchorCtr="0" compatLnSpc="1">
            <a:prstTxWarp prst="textNoShape">
              <a:avLst/>
            </a:prstTxWarp>
            <a:noAutofit/>
          </a:bodyPr>
          <a:lstStyle/>
          <a:p>
            <a:pPr algn="ctr">
              <a:defRPr/>
            </a:pPr>
            <a:r>
              <a:rPr lang="en-US" sz="3200" b="1" dirty="0">
                <a:effectLst>
                  <a:outerShdw blurRad="38100" dist="38100" dir="2700000" algn="tl">
                    <a:srgbClr val="FFFFFF"/>
                  </a:outerShdw>
                </a:effectLst>
              </a:rPr>
              <a:t>SUSTAINABLE WATER MANAGEMENT FRAMEWORK</a:t>
            </a:r>
            <a:r>
              <a:rPr lang="en-US" sz="4000" b="1" dirty="0">
                <a:effectLst>
                  <a:outerShdw blurRad="38100" dist="38100" dir="2700000" algn="tl">
                    <a:srgbClr val="000000"/>
                  </a:outerShdw>
                </a:effectLst>
              </a:rPr>
              <a:t> </a:t>
            </a:r>
          </a:p>
        </p:txBody>
      </p:sp>
      <p:grpSp>
        <p:nvGrpSpPr>
          <p:cNvPr id="54275" name="Group 3"/>
          <p:cNvGrpSpPr>
            <a:grpSpLocks/>
          </p:cNvGrpSpPr>
          <p:nvPr/>
        </p:nvGrpSpPr>
        <p:grpSpPr bwMode="auto">
          <a:xfrm>
            <a:off x="406400" y="1584641"/>
            <a:ext cx="11379200" cy="3352800"/>
            <a:chOff x="192" y="1008"/>
            <a:chExt cx="5376" cy="2112"/>
          </a:xfrm>
        </p:grpSpPr>
        <p:sp>
          <p:nvSpPr>
            <p:cNvPr id="54304" name="Freeform 4" descr="Divot"/>
            <p:cNvSpPr>
              <a:spLocks/>
            </p:cNvSpPr>
            <p:nvPr/>
          </p:nvSpPr>
          <p:spPr bwMode="auto">
            <a:xfrm>
              <a:off x="4224" y="1310"/>
              <a:ext cx="1304" cy="1760"/>
            </a:xfrm>
            <a:custGeom>
              <a:avLst/>
              <a:gdLst>
                <a:gd name="T0" fmla="*/ 741 w 1288"/>
                <a:gd name="T1" fmla="*/ 499 h 1872"/>
                <a:gd name="T2" fmla="*/ 664 w 1288"/>
                <a:gd name="T3" fmla="*/ 582 h 1872"/>
                <a:gd name="T4" fmla="*/ 587 w 1288"/>
                <a:gd name="T5" fmla="*/ 687 h 1872"/>
                <a:gd name="T6" fmla="*/ 478 w 1288"/>
                <a:gd name="T7" fmla="*/ 829 h 1872"/>
                <a:gd name="T8" fmla="*/ 425 w 1288"/>
                <a:gd name="T9" fmla="*/ 905 h 1872"/>
                <a:gd name="T10" fmla="*/ 384 w 1288"/>
                <a:gd name="T11" fmla="*/ 935 h 1872"/>
                <a:gd name="T12" fmla="*/ 356 w 1288"/>
                <a:gd name="T13" fmla="*/ 969 h 1872"/>
                <a:gd name="T14" fmla="*/ 348 w 1288"/>
                <a:gd name="T15" fmla="*/ 987 h 1872"/>
                <a:gd name="T16" fmla="*/ 324 w 1288"/>
                <a:gd name="T17" fmla="*/ 1005 h 1872"/>
                <a:gd name="T18" fmla="*/ 288 w 1288"/>
                <a:gd name="T19" fmla="*/ 1046 h 1872"/>
                <a:gd name="T20" fmla="*/ 255 w 1288"/>
                <a:gd name="T21" fmla="*/ 1087 h 1872"/>
                <a:gd name="T22" fmla="*/ 231 w 1288"/>
                <a:gd name="T23" fmla="*/ 1099 h 1872"/>
                <a:gd name="T24" fmla="*/ 170 w 1288"/>
                <a:gd name="T25" fmla="*/ 1145 h 1872"/>
                <a:gd name="T26" fmla="*/ 117 w 1288"/>
                <a:gd name="T27" fmla="*/ 1199 h 1872"/>
                <a:gd name="T28" fmla="*/ 101 w 1288"/>
                <a:gd name="T29" fmla="*/ 1217 h 1872"/>
                <a:gd name="T30" fmla="*/ 69 w 1288"/>
                <a:gd name="T31" fmla="*/ 1264 h 1872"/>
                <a:gd name="T32" fmla="*/ 53 w 1288"/>
                <a:gd name="T33" fmla="*/ 1305 h 1872"/>
                <a:gd name="T34" fmla="*/ 0 w 1288"/>
                <a:gd name="T35" fmla="*/ 1375 h 1872"/>
                <a:gd name="T36" fmla="*/ 1370 w 1288"/>
                <a:gd name="T37" fmla="*/ 1375 h 1872"/>
                <a:gd name="T38" fmla="*/ 1370 w 1288"/>
                <a:gd name="T39" fmla="*/ 0 h 1872"/>
                <a:gd name="T40" fmla="*/ 1259 w 1288"/>
                <a:gd name="T41" fmla="*/ 41 h 1872"/>
                <a:gd name="T42" fmla="*/ 1158 w 1288"/>
                <a:gd name="T43" fmla="*/ 147 h 1872"/>
                <a:gd name="T44" fmla="*/ 1132 w 1288"/>
                <a:gd name="T45" fmla="*/ 182 h 1872"/>
                <a:gd name="T46" fmla="*/ 1089 w 1288"/>
                <a:gd name="T47" fmla="*/ 216 h 1872"/>
                <a:gd name="T48" fmla="*/ 962 w 1288"/>
                <a:gd name="T49" fmla="*/ 329 h 1872"/>
                <a:gd name="T50" fmla="*/ 927 w 1288"/>
                <a:gd name="T51" fmla="*/ 370 h 1872"/>
                <a:gd name="T52" fmla="*/ 876 w 1288"/>
                <a:gd name="T53" fmla="*/ 399 h 1872"/>
                <a:gd name="T54" fmla="*/ 818 w 1288"/>
                <a:gd name="T55" fmla="*/ 448 h 1872"/>
                <a:gd name="T56" fmla="*/ 782 w 1288"/>
                <a:gd name="T57" fmla="*/ 481 h 1872"/>
                <a:gd name="T58" fmla="*/ 706 w 1288"/>
                <a:gd name="T59" fmla="*/ 523 h 1872"/>
                <a:gd name="T60" fmla="*/ 656 w 1288"/>
                <a:gd name="T61" fmla="*/ 594 h 18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88"/>
                <a:gd name="T94" fmla="*/ 0 h 1872"/>
                <a:gd name="T95" fmla="*/ 1288 w 1288"/>
                <a:gd name="T96" fmla="*/ 1872 h 18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88" h="1872">
                  <a:moveTo>
                    <a:pt x="696" y="680"/>
                  </a:moveTo>
                  <a:cubicBezTo>
                    <a:pt x="671" y="717"/>
                    <a:pt x="651" y="756"/>
                    <a:pt x="624" y="792"/>
                  </a:cubicBezTo>
                  <a:cubicBezTo>
                    <a:pt x="609" y="836"/>
                    <a:pt x="585" y="903"/>
                    <a:pt x="552" y="936"/>
                  </a:cubicBezTo>
                  <a:cubicBezTo>
                    <a:pt x="532" y="995"/>
                    <a:pt x="480" y="1071"/>
                    <a:pt x="448" y="1128"/>
                  </a:cubicBezTo>
                  <a:cubicBezTo>
                    <a:pt x="432" y="1157"/>
                    <a:pt x="421" y="1205"/>
                    <a:pt x="400" y="1232"/>
                  </a:cubicBezTo>
                  <a:cubicBezTo>
                    <a:pt x="388" y="1247"/>
                    <a:pt x="371" y="1257"/>
                    <a:pt x="360" y="1272"/>
                  </a:cubicBezTo>
                  <a:cubicBezTo>
                    <a:pt x="349" y="1286"/>
                    <a:pt x="343" y="1304"/>
                    <a:pt x="336" y="1320"/>
                  </a:cubicBezTo>
                  <a:cubicBezTo>
                    <a:pt x="333" y="1328"/>
                    <a:pt x="333" y="1337"/>
                    <a:pt x="328" y="1344"/>
                  </a:cubicBezTo>
                  <a:cubicBezTo>
                    <a:pt x="322" y="1353"/>
                    <a:pt x="310" y="1359"/>
                    <a:pt x="304" y="1368"/>
                  </a:cubicBezTo>
                  <a:cubicBezTo>
                    <a:pt x="292" y="1386"/>
                    <a:pt x="283" y="1406"/>
                    <a:pt x="272" y="1424"/>
                  </a:cubicBezTo>
                  <a:cubicBezTo>
                    <a:pt x="261" y="1442"/>
                    <a:pt x="254" y="1463"/>
                    <a:pt x="240" y="1480"/>
                  </a:cubicBezTo>
                  <a:cubicBezTo>
                    <a:pt x="234" y="1487"/>
                    <a:pt x="223" y="1489"/>
                    <a:pt x="216" y="1496"/>
                  </a:cubicBezTo>
                  <a:cubicBezTo>
                    <a:pt x="196" y="1516"/>
                    <a:pt x="177" y="1538"/>
                    <a:pt x="160" y="1560"/>
                  </a:cubicBezTo>
                  <a:cubicBezTo>
                    <a:pt x="160" y="1560"/>
                    <a:pt x="120" y="1620"/>
                    <a:pt x="112" y="1632"/>
                  </a:cubicBezTo>
                  <a:cubicBezTo>
                    <a:pt x="107" y="1640"/>
                    <a:pt x="96" y="1656"/>
                    <a:pt x="96" y="1656"/>
                  </a:cubicBezTo>
                  <a:cubicBezTo>
                    <a:pt x="80" y="1720"/>
                    <a:pt x="100" y="1657"/>
                    <a:pt x="64" y="1720"/>
                  </a:cubicBezTo>
                  <a:cubicBezTo>
                    <a:pt x="57" y="1732"/>
                    <a:pt x="52" y="1765"/>
                    <a:pt x="48" y="1776"/>
                  </a:cubicBezTo>
                  <a:cubicBezTo>
                    <a:pt x="35" y="1810"/>
                    <a:pt x="16" y="1840"/>
                    <a:pt x="0" y="1872"/>
                  </a:cubicBezTo>
                  <a:lnTo>
                    <a:pt x="1288" y="1872"/>
                  </a:lnTo>
                  <a:lnTo>
                    <a:pt x="1288" y="0"/>
                  </a:lnTo>
                  <a:cubicBezTo>
                    <a:pt x="1252" y="18"/>
                    <a:pt x="1222" y="43"/>
                    <a:pt x="1184" y="56"/>
                  </a:cubicBezTo>
                  <a:cubicBezTo>
                    <a:pt x="1161" y="90"/>
                    <a:pt x="1101" y="162"/>
                    <a:pt x="1088" y="200"/>
                  </a:cubicBezTo>
                  <a:cubicBezTo>
                    <a:pt x="1080" y="224"/>
                    <a:pt x="1081" y="227"/>
                    <a:pt x="1064" y="248"/>
                  </a:cubicBezTo>
                  <a:cubicBezTo>
                    <a:pt x="1013" y="310"/>
                    <a:pt x="1064" y="236"/>
                    <a:pt x="1024" y="296"/>
                  </a:cubicBezTo>
                  <a:cubicBezTo>
                    <a:pt x="1011" y="362"/>
                    <a:pt x="966" y="423"/>
                    <a:pt x="904" y="448"/>
                  </a:cubicBezTo>
                  <a:cubicBezTo>
                    <a:pt x="892" y="466"/>
                    <a:pt x="886" y="487"/>
                    <a:pt x="872" y="504"/>
                  </a:cubicBezTo>
                  <a:cubicBezTo>
                    <a:pt x="859" y="520"/>
                    <a:pt x="839" y="529"/>
                    <a:pt x="824" y="544"/>
                  </a:cubicBezTo>
                  <a:cubicBezTo>
                    <a:pt x="813" y="576"/>
                    <a:pt x="796" y="589"/>
                    <a:pt x="768" y="608"/>
                  </a:cubicBezTo>
                  <a:cubicBezTo>
                    <a:pt x="757" y="624"/>
                    <a:pt x="747" y="640"/>
                    <a:pt x="736" y="656"/>
                  </a:cubicBezTo>
                  <a:cubicBezTo>
                    <a:pt x="719" y="681"/>
                    <a:pt x="683" y="689"/>
                    <a:pt x="664" y="712"/>
                  </a:cubicBezTo>
                  <a:cubicBezTo>
                    <a:pt x="642" y="739"/>
                    <a:pt x="631" y="777"/>
                    <a:pt x="616" y="808"/>
                  </a:cubicBezTo>
                </a:path>
              </a:pathLst>
            </a:custGeom>
            <a:pattFill prst="divot">
              <a:fgClr>
                <a:srgbClr val="CC9900"/>
              </a:fgClr>
              <a:bgClr>
                <a:schemeClr val="bg1"/>
              </a:bgClr>
            </a:pattFill>
            <a:ln w="19050">
              <a:solidFill>
                <a:schemeClr val="tx1"/>
              </a:solidFill>
              <a:miter lim="800000"/>
              <a:headEnd/>
              <a:tailEnd/>
            </a:ln>
          </p:spPr>
          <p:txBody>
            <a:bodyPr wrap="none"/>
            <a:lstStyle/>
            <a:p>
              <a:endParaRPr lang="en-US"/>
            </a:p>
          </p:txBody>
        </p:sp>
        <p:sp>
          <p:nvSpPr>
            <p:cNvPr id="54305" name="Freeform 5" descr="Small confetti"/>
            <p:cNvSpPr>
              <a:spLocks/>
            </p:cNvSpPr>
            <p:nvPr/>
          </p:nvSpPr>
          <p:spPr bwMode="auto">
            <a:xfrm>
              <a:off x="387" y="2981"/>
              <a:ext cx="1280" cy="139"/>
            </a:xfrm>
            <a:custGeom>
              <a:avLst/>
              <a:gdLst>
                <a:gd name="T0" fmla="*/ 474 w 1312"/>
                <a:gd name="T1" fmla="*/ 1 h 325"/>
                <a:gd name="T2" fmla="*/ 410 w 1312"/>
                <a:gd name="T3" fmla="*/ 2 h 325"/>
                <a:gd name="T4" fmla="*/ 368 w 1312"/>
                <a:gd name="T5" fmla="*/ 3 h 325"/>
                <a:gd name="T6" fmla="*/ 170 w 1312"/>
                <a:gd name="T7" fmla="*/ 4 h 325"/>
                <a:gd name="T8" fmla="*/ 62 w 1312"/>
                <a:gd name="T9" fmla="*/ 4 h 325"/>
                <a:gd name="T10" fmla="*/ 35 w 1312"/>
                <a:gd name="T11" fmla="*/ 4 h 325"/>
                <a:gd name="T12" fmla="*/ 0 w 1312"/>
                <a:gd name="T13" fmla="*/ 4 h 325"/>
                <a:gd name="T14" fmla="*/ 841 w 1312"/>
                <a:gd name="T15" fmla="*/ 5 h 325"/>
                <a:gd name="T16" fmla="*/ 947 w 1312"/>
                <a:gd name="T17" fmla="*/ 4 h 325"/>
                <a:gd name="T18" fmla="*/ 1011 w 1312"/>
                <a:gd name="T19" fmla="*/ 3 h 325"/>
                <a:gd name="T20" fmla="*/ 1054 w 1312"/>
                <a:gd name="T21" fmla="*/ 3 h 325"/>
                <a:gd name="T22" fmla="*/ 1103 w 1312"/>
                <a:gd name="T23" fmla="*/ 2 h 325"/>
                <a:gd name="T24" fmla="*/ 1160 w 1312"/>
                <a:gd name="T25" fmla="*/ 0 h 325"/>
                <a:gd name="T26" fmla="*/ 1152 w 1312"/>
                <a:gd name="T27" fmla="*/ 0 h 325"/>
                <a:gd name="T28" fmla="*/ 1019 w 1312"/>
                <a:gd name="T29" fmla="*/ 0 h 325"/>
                <a:gd name="T30" fmla="*/ 749 w 1312"/>
                <a:gd name="T31" fmla="*/ 0 h 325"/>
                <a:gd name="T32" fmla="*/ 587 w 1312"/>
                <a:gd name="T33" fmla="*/ 0 h 325"/>
                <a:gd name="T34" fmla="*/ 474 w 1312"/>
                <a:gd name="T35" fmla="*/ 1 h 3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2"/>
                <a:gd name="T55" fmla="*/ 0 h 325"/>
                <a:gd name="T56" fmla="*/ 1312 w 1312"/>
                <a:gd name="T57" fmla="*/ 325 h 3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2" h="325">
                  <a:moveTo>
                    <a:pt x="536" y="77"/>
                  </a:moveTo>
                  <a:cubicBezTo>
                    <a:pt x="522" y="118"/>
                    <a:pt x="496" y="118"/>
                    <a:pt x="464" y="141"/>
                  </a:cubicBezTo>
                  <a:cubicBezTo>
                    <a:pt x="433" y="163"/>
                    <a:pt x="450" y="166"/>
                    <a:pt x="416" y="181"/>
                  </a:cubicBezTo>
                  <a:cubicBezTo>
                    <a:pt x="344" y="213"/>
                    <a:pt x="270" y="243"/>
                    <a:pt x="192" y="253"/>
                  </a:cubicBezTo>
                  <a:cubicBezTo>
                    <a:pt x="152" y="266"/>
                    <a:pt x="112" y="280"/>
                    <a:pt x="72" y="293"/>
                  </a:cubicBezTo>
                  <a:cubicBezTo>
                    <a:pt x="62" y="296"/>
                    <a:pt x="51" y="299"/>
                    <a:pt x="40" y="301"/>
                  </a:cubicBezTo>
                  <a:cubicBezTo>
                    <a:pt x="27" y="304"/>
                    <a:pt x="0" y="309"/>
                    <a:pt x="0" y="309"/>
                  </a:cubicBezTo>
                  <a:lnTo>
                    <a:pt x="952" y="325"/>
                  </a:lnTo>
                  <a:cubicBezTo>
                    <a:pt x="990" y="302"/>
                    <a:pt x="1030" y="283"/>
                    <a:pt x="1072" y="269"/>
                  </a:cubicBezTo>
                  <a:cubicBezTo>
                    <a:pt x="1097" y="244"/>
                    <a:pt x="1115" y="237"/>
                    <a:pt x="1144" y="221"/>
                  </a:cubicBezTo>
                  <a:cubicBezTo>
                    <a:pt x="1161" y="212"/>
                    <a:pt x="1192" y="189"/>
                    <a:pt x="1192" y="189"/>
                  </a:cubicBezTo>
                  <a:cubicBezTo>
                    <a:pt x="1203" y="155"/>
                    <a:pt x="1225" y="152"/>
                    <a:pt x="1248" y="125"/>
                  </a:cubicBezTo>
                  <a:cubicBezTo>
                    <a:pt x="1270" y="98"/>
                    <a:pt x="1287" y="70"/>
                    <a:pt x="1312" y="45"/>
                  </a:cubicBezTo>
                  <a:cubicBezTo>
                    <a:pt x="1309" y="37"/>
                    <a:pt x="1311" y="25"/>
                    <a:pt x="1304" y="21"/>
                  </a:cubicBezTo>
                  <a:cubicBezTo>
                    <a:pt x="1267" y="0"/>
                    <a:pt x="1189" y="24"/>
                    <a:pt x="1152" y="29"/>
                  </a:cubicBezTo>
                  <a:cubicBezTo>
                    <a:pt x="1055" y="61"/>
                    <a:pt x="946" y="37"/>
                    <a:pt x="848" y="13"/>
                  </a:cubicBezTo>
                  <a:cubicBezTo>
                    <a:pt x="781" y="19"/>
                    <a:pt x="729" y="29"/>
                    <a:pt x="664" y="37"/>
                  </a:cubicBezTo>
                  <a:cubicBezTo>
                    <a:pt x="621" y="51"/>
                    <a:pt x="580" y="66"/>
                    <a:pt x="536" y="77"/>
                  </a:cubicBezTo>
                  <a:close/>
                </a:path>
              </a:pathLst>
            </a:custGeom>
            <a:pattFill prst="smConfetti">
              <a:fgClr>
                <a:srgbClr val="CC9900"/>
              </a:fgClr>
              <a:bgClr>
                <a:schemeClr val="bg1"/>
              </a:bgClr>
            </a:pattFill>
            <a:ln w="19050">
              <a:solidFill>
                <a:schemeClr val="tx1"/>
              </a:solidFill>
              <a:miter lim="800000"/>
              <a:headEnd/>
              <a:tailEnd/>
            </a:ln>
          </p:spPr>
          <p:txBody>
            <a:bodyPr wrap="none"/>
            <a:lstStyle/>
            <a:p>
              <a:endParaRPr lang="en-US"/>
            </a:p>
          </p:txBody>
        </p:sp>
        <p:sp>
          <p:nvSpPr>
            <p:cNvPr id="54306" name="Freeform 6"/>
            <p:cNvSpPr>
              <a:spLocks/>
            </p:cNvSpPr>
            <p:nvPr/>
          </p:nvSpPr>
          <p:spPr bwMode="auto">
            <a:xfrm>
              <a:off x="192" y="2969"/>
              <a:ext cx="749" cy="151"/>
            </a:xfrm>
            <a:custGeom>
              <a:avLst/>
              <a:gdLst>
                <a:gd name="T0" fmla="*/ 134 w 570"/>
                <a:gd name="T1" fmla="*/ 2 h 304"/>
                <a:gd name="T2" fmla="*/ 385 w 570"/>
                <a:gd name="T3" fmla="*/ 0 h 304"/>
                <a:gd name="T4" fmla="*/ 601 w 570"/>
                <a:gd name="T5" fmla="*/ 1 h 304"/>
                <a:gd name="T6" fmla="*/ 853 w 570"/>
                <a:gd name="T7" fmla="*/ 1 h 304"/>
                <a:gd name="T8" fmla="*/ 1043 w 570"/>
                <a:gd name="T9" fmla="*/ 1 h 304"/>
                <a:gd name="T10" fmla="*/ 1169 w 570"/>
                <a:gd name="T11" fmla="*/ 0 h 304"/>
                <a:gd name="T12" fmla="*/ 1418 w 570"/>
                <a:gd name="T13" fmla="*/ 1 h 304"/>
                <a:gd name="T14" fmla="*/ 1699 w 570"/>
                <a:gd name="T15" fmla="*/ 0 h 304"/>
                <a:gd name="T16" fmla="*/ 1763 w 570"/>
                <a:gd name="T17" fmla="*/ 1 h 304"/>
                <a:gd name="T18" fmla="*/ 1887 w 570"/>
                <a:gd name="T19" fmla="*/ 1 h 304"/>
                <a:gd name="T20" fmla="*/ 2013 w 570"/>
                <a:gd name="T21" fmla="*/ 1 h 304"/>
                <a:gd name="T22" fmla="*/ 2108 w 570"/>
                <a:gd name="T23" fmla="*/ 0 h 304"/>
                <a:gd name="T24" fmla="*/ 2138 w 570"/>
                <a:gd name="T25" fmla="*/ 1 h 304"/>
                <a:gd name="T26" fmla="*/ 2233 w 570"/>
                <a:gd name="T27" fmla="*/ 1 h 304"/>
                <a:gd name="T28" fmla="*/ 1794 w 570"/>
                <a:gd name="T29" fmla="*/ 4 h 304"/>
                <a:gd name="T30" fmla="*/ 1511 w 570"/>
                <a:gd name="T31" fmla="*/ 6 h 304"/>
                <a:gd name="T32" fmla="*/ 1418 w 570"/>
                <a:gd name="T33" fmla="*/ 7 h 304"/>
                <a:gd name="T34" fmla="*/ 1043 w 570"/>
                <a:gd name="T35" fmla="*/ 8 h 304"/>
                <a:gd name="T36" fmla="*/ 540 w 570"/>
                <a:gd name="T37" fmla="*/ 9 h 304"/>
                <a:gd name="T38" fmla="*/ 102 w 570"/>
                <a:gd name="T39" fmla="*/ 9 h 304"/>
                <a:gd name="T40" fmla="*/ 9 w 570"/>
                <a:gd name="T41" fmla="*/ 8 h 304"/>
                <a:gd name="T42" fmla="*/ 134 w 570"/>
                <a:gd name="T43" fmla="*/ 2 h 3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0"/>
                <a:gd name="T67" fmla="*/ 0 h 304"/>
                <a:gd name="T68" fmla="*/ 570 w 570"/>
                <a:gd name="T69" fmla="*/ 304 h 3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0" h="304">
                  <a:moveTo>
                    <a:pt x="34" y="72"/>
                  </a:moveTo>
                  <a:cubicBezTo>
                    <a:pt x="60" y="55"/>
                    <a:pt x="72" y="33"/>
                    <a:pt x="98" y="16"/>
                  </a:cubicBezTo>
                  <a:cubicBezTo>
                    <a:pt x="110" y="53"/>
                    <a:pt x="112" y="70"/>
                    <a:pt x="154" y="56"/>
                  </a:cubicBezTo>
                  <a:cubicBezTo>
                    <a:pt x="178" y="20"/>
                    <a:pt x="178" y="6"/>
                    <a:pt x="218" y="32"/>
                  </a:cubicBezTo>
                  <a:cubicBezTo>
                    <a:pt x="231" y="51"/>
                    <a:pt x="236" y="75"/>
                    <a:pt x="266" y="48"/>
                  </a:cubicBezTo>
                  <a:cubicBezTo>
                    <a:pt x="280" y="35"/>
                    <a:pt x="298" y="0"/>
                    <a:pt x="298" y="0"/>
                  </a:cubicBezTo>
                  <a:cubicBezTo>
                    <a:pt x="328" y="10"/>
                    <a:pt x="335" y="30"/>
                    <a:pt x="362" y="48"/>
                  </a:cubicBezTo>
                  <a:cubicBezTo>
                    <a:pt x="386" y="40"/>
                    <a:pt x="420" y="3"/>
                    <a:pt x="434" y="24"/>
                  </a:cubicBezTo>
                  <a:cubicBezTo>
                    <a:pt x="439" y="32"/>
                    <a:pt x="442" y="43"/>
                    <a:pt x="450" y="48"/>
                  </a:cubicBezTo>
                  <a:cubicBezTo>
                    <a:pt x="459" y="54"/>
                    <a:pt x="471" y="53"/>
                    <a:pt x="482" y="56"/>
                  </a:cubicBezTo>
                  <a:cubicBezTo>
                    <a:pt x="493" y="51"/>
                    <a:pt x="504" y="47"/>
                    <a:pt x="514" y="40"/>
                  </a:cubicBezTo>
                  <a:cubicBezTo>
                    <a:pt x="523" y="33"/>
                    <a:pt x="527" y="13"/>
                    <a:pt x="538" y="16"/>
                  </a:cubicBezTo>
                  <a:cubicBezTo>
                    <a:pt x="549" y="19"/>
                    <a:pt x="539" y="39"/>
                    <a:pt x="546" y="48"/>
                  </a:cubicBezTo>
                  <a:cubicBezTo>
                    <a:pt x="551" y="55"/>
                    <a:pt x="562" y="53"/>
                    <a:pt x="570" y="56"/>
                  </a:cubicBezTo>
                  <a:cubicBezTo>
                    <a:pt x="555" y="102"/>
                    <a:pt x="503" y="137"/>
                    <a:pt x="458" y="152"/>
                  </a:cubicBezTo>
                  <a:cubicBezTo>
                    <a:pt x="438" y="183"/>
                    <a:pt x="413" y="185"/>
                    <a:pt x="386" y="208"/>
                  </a:cubicBezTo>
                  <a:cubicBezTo>
                    <a:pt x="377" y="215"/>
                    <a:pt x="372" y="226"/>
                    <a:pt x="362" y="232"/>
                  </a:cubicBezTo>
                  <a:cubicBezTo>
                    <a:pt x="334" y="249"/>
                    <a:pt x="297" y="255"/>
                    <a:pt x="266" y="264"/>
                  </a:cubicBezTo>
                  <a:cubicBezTo>
                    <a:pt x="224" y="277"/>
                    <a:pt x="180" y="290"/>
                    <a:pt x="138" y="304"/>
                  </a:cubicBezTo>
                  <a:cubicBezTo>
                    <a:pt x="101" y="301"/>
                    <a:pt x="63" y="303"/>
                    <a:pt x="26" y="296"/>
                  </a:cubicBezTo>
                  <a:cubicBezTo>
                    <a:pt x="0" y="291"/>
                    <a:pt x="2" y="286"/>
                    <a:pt x="2" y="272"/>
                  </a:cubicBezTo>
                  <a:lnTo>
                    <a:pt x="34" y="72"/>
                  </a:lnTo>
                  <a:close/>
                </a:path>
              </a:pathLst>
            </a:custGeom>
            <a:solidFill>
              <a:srgbClr val="33CCFF"/>
            </a:solidFill>
            <a:ln w="19050">
              <a:solidFill>
                <a:schemeClr val="tx1"/>
              </a:solidFill>
              <a:miter lim="800000"/>
              <a:headEnd/>
              <a:tailEnd/>
            </a:ln>
          </p:spPr>
          <p:txBody>
            <a:bodyPr wrap="none"/>
            <a:lstStyle/>
            <a:p>
              <a:endParaRPr lang="en-US"/>
            </a:p>
          </p:txBody>
        </p:sp>
        <p:pic>
          <p:nvPicPr>
            <p:cNvPr id="54307" name="Picture 7" descr="na01441_"/>
            <p:cNvPicPr>
              <a:picLocks noChangeAspect="1" noChangeArrowheads="1"/>
            </p:cNvPicPr>
            <p:nvPr/>
          </p:nvPicPr>
          <p:blipFill>
            <a:blip r:embed="rId2" cstate="print"/>
            <a:srcRect/>
            <a:stretch>
              <a:fillRect/>
            </a:stretch>
          </p:blipFill>
          <p:spPr bwMode="auto">
            <a:xfrm>
              <a:off x="1056" y="2784"/>
              <a:ext cx="188" cy="208"/>
            </a:xfrm>
            <a:prstGeom prst="rect">
              <a:avLst/>
            </a:prstGeom>
            <a:noFill/>
            <a:ln w="19050">
              <a:solidFill>
                <a:schemeClr val="tx1"/>
              </a:solidFill>
              <a:miter lim="800000"/>
              <a:headEnd/>
              <a:tailEnd/>
            </a:ln>
          </p:spPr>
        </p:pic>
        <p:pic>
          <p:nvPicPr>
            <p:cNvPr id="54308" name="Picture 8" descr="na01441_"/>
            <p:cNvPicPr>
              <a:picLocks noChangeAspect="1" noChangeArrowheads="1"/>
            </p:cNvPicPr>
            <p:nvPr/>
          </p:nvPicPr>
          <p:blipFill>
            <a:blip r:embed="rId2" cstate="print"/>
            <a:srcRect/>
            <a:stretch>
              <a:fillRect/>
            </a:stretch>
          </p:blipFill>
          <p:spPr bwMode="auto">
            <a:xfrm>
              <a:off x="1454" y="2768"/>
              <a:ext cx="116" cy="258"/>
            </a:xfrm>
            <a:prstGeom prst="rect">
              <a:avLst/>
            </a:prstGeom>
            <a:noFill/>
            <a:ln w="19050">
              <a:solidFill>
                <a:schemeClr val="tx1"/>
              </a:solidFill>
              <a:miter lim="800000"/>
              <a:headEnd/>
              <a:tailEnd/>
            </a:ln>
          </p:spPr>
        </p:pic>
        <p:pic>
          <p:nvPicPr>
            <p:cNvPr id="54309" name="Picture 9"/>
            <p:cNvPicPr>
              <a:picLocks noChangeAspect="1" noChangeArrowheads="1"/>
            </p:cNvPicPr>
            <p:nvPr/>
          </p:nvPicPr>
          <p:blipFill>
            <a:blip cstate="print"/>
            <a:srcRect l="923" r="925"/>
            <a:stretch>
              <a:fillRect/>
            </a:stretch>
          </p:blipFill>
          <p:spPr bwMode="auto">
            <a:xfrm>
              <a:off x="1549" y="2818"/>
              <a:ext cx="608" cy="151"/>
            </a:xfrm>
            <a:prstGeom prst="rect">
              <a:avLst/>
            </a:prstGeom>
            <a:noFill/>
            <a:ln w="19050">
              <a:solidFill>
                <a:schemeClr val="tx1"/>
              </a:solidFill>
              <a:miter lim="800000"/>
              <a:headEnd/>
              <a:tailEnd/>
            </a:ln>
          </p:spPr>
        </p:pic>
        <p:pic>
          <p:nvPicPr>
            <p:cNvPr id="54310" name="Picture 10" descr="na01441_"/>
            <p:cNvPicPr>
              <a:picLocks noChangeAspect="1" noChangeArrowheads="1"/>
            </p:cNvPicPr>
            <p:nvPr/>
          </p:nvPicPr>
          <p:blipFill>
            <a:blip r:embed="rId2" cstate="print"/>
            <a:srcRect/>
            <a:stretch>
              <a:fillRect/>
            </a:stretch>
          </p:blipFill>
          <p:spPr bwMode="auto">
            <a:xfrm>
              <a:off x="3889" y="2416"/>
              <a:ext cx="117" cy="258"/>
            </a:xfrm>
            <a:prstGeom prst="rect">
              <a:avLst/>
            </a:prstGeom>
            <a:noFill/>
            <a:ln w="19050">
              <a:solidFill>
                <a:schemeClr val="tx1"/>
              </a:solidFill>
              <a:miter lim="800000"/>
              <a:headEnd/>
              <a:tailEnd/>
            </a:ln>
          </p:spPr>
        </p:pic>
        <p:pic>
          <p:nvPicPr>
            <p:cNvPr id="54311" name="Picture 11" descr="na01441_"/>
            <p:cNvPicPr>
              <a:picLocks noChangeAspect="1" noChangeArrowheads="1"/>
            </p:cNvPicPr>
            <p:nvPr/>
          </p:nvPicPr>
          <p:blipFill>
            <a:blip r:embed="rId2" cstate="print"/>
            <a:srcRect/>
            <a:stretch>
              <a:fillRect/>
            </a:stretch>
          </p:blipFill>
          <p:spPr bwMode="auto">
            <a:xfrm>
              <a:off x="3982" y="2416"/>
              <a:ext cx="118" cy="258"/>
            </a:xfrm>
            <a:prstGeom prst="rect">
              <a:avLst/>
            </a:prstGeom>
            <a:noFill/>
            <a:ln w="19050">
              <a:solidFill>
                <a:schemeClr val="tx1"/>
              </a:solidFill>
              <a:miter lim="800000"/>
              <a:headEnd/>
              <a:tailEnd/>
            </a:ln>
          </p:spPr>
        </p:pic>
        <p:pic>
          <p:nvPicPr>
            <p:cNvPr id="54312" name="Picture 12" descr="na01441_"/>
            <p:cNvPicPr>
              <a:picLocks noChangeAspect="1" noChangeArrowheads="1"/>
            </p:cNvPicPr>
            <p:nvPr/>
          </p:nvPicPr>
          <p:blipFill>
            <a:blip r:embed="rId2" cstate="print"/>
            <a:srcRect/>
            <a:stretch>
              <a:fillRect/>
            </a:stretch>
          </p:blipFill>
          <p:spPr bwMode="auto">
            <a:xfrm>
              <a:off x="4451" y="2114"/>
              <a:ext cx="116" cy="258"/>
            </a:xfrm>
            <a:prstGeom prst="rect">
              <a:avLst/>
            </a:prstGeom>
            <a:noFill/>
            <a:ln w="19050">
              <a:solidFill>
                <a:schemeClr val="tx1"/>
              </a:solidFill>
              <a:miter lim="800000"/>
              <a:headEnd/>
              <a:tailEnd/>
            </a:ln>
          </p:spPr>
        </p:pic>
        <p:pic>
          <p:nvPicPr>
            <p:cNvPr id="54313" name="Picture 13" descr="na01441_"/>
            <p:cNvPicPr>
              <a:picLocks noChangeAspect="1" noChangeArrowheads="1"/>
            </p:cNvPicPr>
            <p:nvPr/>
          </p:nvPicPr>
          <p:blipFill>
            <a:blip r:embed="rId2" cstate="print"/>
            <a:srcRect/>
            <a:stretch>
              <a:fillRect/>
            </a:stretch>
          </p:blipFill>
          <p:spPr bwMode="auto">
            <a:xfrm>
              <a:off x="4217" y="2265"/>
              <a:ext cx="117" cy="258"/>
            </a:xfrm>
            <a:prstGeom prst="rect">
              <a:avLst/>
            </a:prstGeom>
            <a:noFill/>
            <a:ln w="19050">
              <a:solidFill>
                <a:schemeClr val="tx1"/>
              </a:solidFill>
              <a:miter lim="800000"/>
              <a:headEnd/>
              <a:tailEnd/>
            </a:ln>
          </p:spPr>
        </p:pic>
        <p:pic>
          <p:nvPicPr>
            <p:cNvPr id="54314" name="Picture 14" descr="na01441_"/>
            <p:cNvPicPr>
              <a:picLocks noChangeAspect="1" noChangeArrowheads="1"/>
            </p:cNvPicPr>
            <p:nvPr/>
          </p:nvPicPr>
          <p:blipFill>
            <a:blip r:embed="rId2" cstate="print"/>
            <a:srcRect/>
            <a:stretch>
              <a:fillRect/>
            </a:stretch>
          </p:blipFill>
          <p:spPr bwMode="auto">
            <a:xfrm>
              <a:off x="4077" y="2366"/>
              <a:ext cx="68" cy="151"/>
            </a:xfrm>
            <a:prstGeom prst="rect">
              <a:avLst/>
            </a:prstGeom>
            <a:noFill/>
            <a:ln w="19050">
              <a:solidFill>
                <a:schemeClr val="tx1"/>
              </a:solidFill>
              <a:miter lim="800000"/>
              <a:headEnd/>
              <a:tailEnd/>
            </a:ln>
          </p:spPr>
        </p:pic>
        <p:pic>
          <p:nvPicPr>
            <p:cNvPr id="54315" name="Picture 15" descr="na01441_"/>
            <p:cNvPicPr>
              <a:picLocks noChangeAspect="1" noChangeArrowheads="1"/>
            </p:cNvPicPr>
            <p:nvPr/>
          </p:nvPicPr>
          <p:blipFill>
            <a:blip r:embed="rId2" cstate="print"/>
            <a:srcRect/>
            <a:stretch>
              <a:fillRect/>
            </a:stretch>
          </p:blipFill>
          <p:spPr bwMode="auto">
            <a:xfrm>
              <a:off x="4778" y="1561"/>
              <a:ext cx="224" cy="409"/>
            </a:xfrm>
            <a:prstGeom prst="rect">
              <a:avLst/>
            </a:prstGeom>
            <a:noFill/>
            <a:ln w="19050">
              <a:solidFill>
                <a:schemeClr val="tx1"/>
              </a:solidFill>
              <a:miter lim="800000"/>
              <a:headEnd/>
              <a:tailEnd/>
            </a:ln>
          </p:spPr>
        </p:pic>
        <p:pic>
          <p:nvPicPr>
            <p:cNvPr id="54316" name="Picture 16" descr="na01441_"/>
            <p:cNvPicPr>
              <a:picLocks noChangeAspect="1" noChangeArrowheads="1"/>
            </p:cNvPicPr>
            <p:nvPr/>
          </p:nvPicPr>
          <p:blipFill>
            <a:blip r:embed="rId2" cstate="print"/>
            <a:srcRect/>
            <a:stretch>
              <a:fillRect/>
            </a:stretch>
          </p:blipFill>
          <p:spPr bwMode="auto">
            <a:xfrm>
              <a:off x="5152" y="1360"/>
              <a:ext cx="117" cy="258"/>
            </a:xfrm>
            <a:prstGeom prst="rect">
              <a:avLst/>
            </a:prstGeom>
            <a:noFill/>
            <a:ln w="19050">
              <a:solidFill>
                <a:schemeClr val="tx1"/>
              </a:solidFill>
              <a:miter lim="800000"/>
              <a:headEnd/>
              <a:tailEnd/>
            </a:ln>
          </p:spPr>
        </p:pic>
        <p:pic>
          <p:nvPicPr>
            <p:cNvPr id="54317" name="Picture 17" descr="na01441_"/>
            <p:cNvPicPr>
              <a:picLocks noChangeAspect="1" noChangeArrowheads="1"/>
            </p:cNvPicPr>
            <p:nvPr/>
          </p:nvPicPr>
          <p:blipFill>
            <a:blip r:embed="rId2" cstate="print"/>
            <a:srcRect/>
            <a:stretch>
              <a:fillRect/>
            </a:stretch>
          </p:blipFill>
          <p:spPr bwMode="auto">
            <a:xfrm>
              <a:off x="4684" y="1963"/>
              <a:ext cx="118" cy="258"/>
            </a:xfrm>
            <a:prstGeom prst="rect">
              <a:avLst/>
            </a:prstGeom>
            <a:noFill/>
            <a:ln w="19050">
              <a:solidFill>
                <a:schemeClr val="tx1"/>
              </a:solidFill>
              <a:miter lim="800000"/>
              <a:headEnd/>
              <a:tailEnd/>
            </a:ln>
          </p:spPr>
        </p:pic>
        <p:pic>
          <p:nvPicPr>
            <p:cNvPr id="54318" name="Picture 18" descr="na01441_"/>
            <p:cNvPicPr>
              <a:picLocks noChangeAspect="1" noChangeArrowheads="1"/>
            </p:cNvPicPr>
            <p:nvPr/>
          </p:nvPicPr>
          <p:blipFill>
            <a:blip r:embed="rId2" cstate="print"/>
            <a:srcRect/>
            <a:stretch>
              <a:fillRect/>
            </a:stretch>
          </p:blipFill>
          <p:spPr bwMode="auto">
            <a:xfrm>
              <a:off x="5012" y="1561"/>
              <a:ext cx="117" cy="258"/>
            </a:xfrm>
            <a:prstGeom prst="rect">
              <a:avLst/>
            </a:prstGeom>
            <a:noFill/>
            <a:ln w="19050">
              <a:solidFill>
                <a:schemeClr val="tx1"/>
              </a:solidFill>
              <a:miter lim="800000"/>
              <a:headEnd/>
              <a:tailEnd/>
            </a:ln>
          </p:spPr>
        </p:pic>
        <p:pic>
          <p:nvPicPr>
            <p:cNvPr id="54319" name="Picture 19" descr="na01441_"/>
            <p:cNvPicPr>
              <a:picLocks noChangeAspect="1" noChangeArrowheads="1"/>
            </p:cNvPicPr>
            <p:nvPr/>
          </p:nvPicPr>
          <p:blipFill>
            <a:blip r:embed="rId2" cstate="print"/>
            <a:srcRect/>
            <a:stretch>
              <a:fillRect/>
            </a:stretch>
          </p:blipFill>
          <p:spPr bwMode="auto">
            <a:xfrm>
              <a:off x="5247" y="1008"/>
              <a:ext cx="208" cy="459"/>
            </a:xfrm>
            <a:prstGeom prst="rect">
              <a:avLst/>
            </a:prstGeom>
            <a:noFill/>
            <a:ln w="19050">
              <a:solidFill>
                <a:schemeClr val="tx1"/>
              </a:solidFill>
              <a:miter lim="800000"/>
              <a:headEnd/>
              <a:tailEnd/>
            </a:ln>
          </p:spPr>
        </p:pic>
        <p:pic>
          <p:nvPicPr>
            <p:cNvPr id="54320" name="Picture 20" descr="na01441_"/>
            <p:cNvPicPr>
              <a:picLocks noChangeAspect="1" noChangeArrowheads="1"/>
            </p:cNvPicPr>
            <p:nvPr/>
          </p:nvPicPr>
          <p:blipFill>
            <a:blip r:embed="rId2" cstate="print"/>
            <a:srcRect/>
            <a:stretch>
              <a:fillRect/>
            </a:stretch>
          </p:blipFill>
          <p:spPr bwMode="auto">
            <a:xfrm>
              <a:off x="1248" y="2736"/>
              <a:ext cx="118" cy="258"/>
            </a:xfrm>
            <a:prstGeom prst="rect">
              <a:avLst/>
            </a:prstGeom>
            <a:noFill/>
            <a:ln w="19050">
              <a:solidFill>
                <a:schemeClr val="tx1"/>
              </a:solidFill>
              <a:miter lim="800000"/>
              <a:headEnd/>
              <a:tailEnd/>
            </a:ln>
          </p:spPr>
        </p:pic>
        <p:pic>
          <p:nvPicPr>
            <p:cNvPr id="54321" name="Picture 21" descr="na01441_"/>
            <p:cNvPicPr>
              <a:picLocks noChangeAspect="1" noChangeArrowheads="1"/>
            </p:cNvPicPr>
            <p:nvPr/>
          </p:nvPicPr>
          <p:blipFill>
            <a:blip r:embed="rId2" cstate="print"/>
            <a:srcRect/>
            <a:stretch>
              <a:fillRect/>
            </a:stretch>
          </p:blipFill>
          <p:spPr bwMode="auto">
            <a:xfrm>
              <a:off x="1344" y="2832"/>
              <a:ext cx="72" cy="157"/>
            </a:xfrm>
            <a:prstGeom prst="rect">
              <a:avLst/>
            </a:prstGeom>
            <a:noFill/>
            <a:ln w="19050">
              <a:solidFill>
                <a:schemeClr val="tx1"/>
              </a:solidFill>
              <a:miter lim="800000"/>
              <a:headEnd/>
              <a:tailEnd/>
            </a:ln>
          </p:spPr>
        </p:pic>
        <p:sp>
          <p:nvSpPr>
            <p:cNvPr id="54322" name="Freeform 22" descr="Divot"/>
            <p:cNvSpPr>
              <a:spLocks/>
            </p:cNvSpPr>
            <p:nvPr/>
          </p:nvSpPr>
          <p:spPr bwMode="auto">
            <a:xfrm>
              <a:off x="2673" y="2215"/>
              <a:ext cx="2152" cy="855"/>
            </a:xfrm>
            <a:custGeom>
              <a:avLst/>
              <a:gdLst>
                <a:gd name="T0" fmla="*/ 2573 w 2054"/>
                <a:gd name="T1" fmla="*/ 19 h 814"/>
                <a:gd name="T2" fmla="*/ 2341 w 2054"/>
                <a:gd name="T3" fmla="*/ 100 h 814"/>
                <a:gd name="T4" fmla="*/ 2280 w 2054"/>
                <a:gd name="T5" fmla="*/ 130 h 814"/>
                <a:gd name="T6" fmla="*/ 2178 w 2054"/>
                <a:gd name="T7" fmla="*/ 202 h 814"/>
                <a:gd name="T8" fmla="*/ 2057 w 2054"/>
                <a:gd name="T9" fmla="*/ 244 h 814"/>
                <a:gd name="T10" fmla="*/ 1986 w 2054"/>
                <a:gd name="T11" fmla="*/ 284 h 814"/>
                <a:gd name="T12" fmla="*/ 1816 w 2054"/>
                <a:gd name="T13" fmla="*/ 335 h 814"/>
                <a:gd name="T14" fmla="*/ 1664 w 2054"/>
                <a:gd name="T15" fmla="*/ 429 h 814"/>
                <a:gd name="T16" fmla="*/ 1634 w 2054"/>
                <a:gd name="T17" fmla="*/ 458 h 814"/>
                <a:gd name="T18" fmla="*/ 1563 w 2054"/>
                <a:gd name="T19" fmla="*/ 487 h 814"/>
                <a:gd name="T20" fmla="*/ 1501 w 2054"/>
                <a:gd name="T21" fmla="*/ 529 h 814"/>
                <a:gd name="T22" fmla="*/ 1391 w 2054"/>
                <a:gd name="T23" fmla="*/ 570 h 814"/>
                <a:gd name="T24" fmla="*/ 997 w 2054"/>
                <a:gd name="T25" fmla="*/ 714 h 814"/>
                <a:gd name="T26" fmla="*/ 715 w 2054"/>
                <a:gd name="T27" fmla="*/ 806 h 814"/>
                <a:gd name="T28" fmla="*/ 412 w 2054"/>
                <a:gd name="T29" fmla="*/ 877 h 814"/>
                <a:gd name="T30" fmla="*/ 381 w 2054"/>
                <a:gd name="T31" fmla="*/ 889 h 814"/>
                <a:gd name="T32" fmla="*/ 351 w 2054"/>
                <a:gd name="T33" fmla="*/ 908 h 814"/>
                <a:gd name="T34" fmla="*/ 260 w 2054"/>
                <a:gd name="T35" fmla="*/ 918 h 814"/>
                <a:gd name="T36" fmla="*/ 57 w 2054"/>
                <a:gd name="T37" fmla="*/ 1010 h 814"/>
                <a:gd name="T38" fmla="*/ 6 w 2054"/>
                <a:gd name="T39" fmla="*/ 1031 h 814"/>
                <a:gd name="T40" fmla="*/ 1876 w 2054"/>
                <a:gd name="T41" fmla="*/ 1040 h 814"/>
                <a:gd name="T42" fmla="*/ 2018 w 2054"/>
                <a:gd name="T43" fmla="*/ 868 h 814"/>
                <a:gd name="T44" fmla="*/ 2078 w 2054"/>
                <a:gd name="T45" fmla="*/ 795 h 814"/>
                <a:gd name="T46" fmla="*/ 2118 w 2054"/>
                <a:gd name="T47" fmla="*/ 754 h 814"/>
                <a:gd name="T48" fmla="*/ 2139 w 2054"/>
                <a:gd name="T49" fmla="*/ 662 h 814"/>
                <a:gd name="T50" fmla="*/ 2169 w 2054"/>
                <a:gd name="T51" fmla="*/ 642 h 814"/>
                <a:gd name="T52" fmla="*/ 2309 w 2054"/>
                <a:gd name="T53" fmla="*/ 487 h 814"/>
                <a:gd name="T54" fmla="*/ 2391 w 2054"/>
                <a:gd name="T55" fmla="*/ 396 h 814"/>
                <a:gd name="T56" fmla="*/ 2461 w 2054"/>
                <a:gd name="T57" fmla="*/ 263 h 814"/>
                <a:gd name="T58" fmla="*/ 2543 w 2054"/>
                <a:gd name="T59" fmla="*/ 130 h 814"/>
                <a:gd name="T60" fmla="*/ 2573 w 2054"/>
                <a:gd name="T61" fmla="*/ 40 h 814"/>
                <a:gd name="T62" fmla="*/ 2594 w 2054"/>
                <a:gd name="T63" fmla="*/ 6 h 814"/>
                <a:gd name="T64" fmla="*/ 2573 w 2054"/>
                <a:gd name="T65" fmla="*/ 19 h 8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4"/>
                <a:gd name="T100" fmla="*/ 0 h 814"/>
                <a:gd name="T101" fmla="*/ 2054 w 2054"/>
                <a:gd name="T102" fmla="*/ 814 h 8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4" h="814">
                  <a:moveTo>
                    <a:pt x="2038" y="14"/>
                  </a:moveTo>
                  <a:cubicBezTo>
                    <a:pt x="1979" y="43"/>
                    <a:pt x="1919" y="67"/>
                    <a:pt x="1854" y="78"/>
                  </a:cubicBezTo>
                  <a:cubicBezTo>
                    <a:pt x="1839" y="88"/>
                    <a:pt x="1821" y="92"/>
                    <a:pt x="1806" y="102"/>
                  </a:cubicBezTo>
                  <a:cubicBezTo>
                    <a:pt x="1776" y="123"/>
                    <a:pt x="1760" y="143"/>
                    <a:pt x="1726" y="158"/>
                  </a:cubicBezTo>
                  <a:cubicBezTo>
                    <a:pt x="1695" y="171"/>
                    <a:pt x="1661" y="178"/>
                    <a:pt x="1630" y="190"/>
                  </a:cubicBezTo>
                  <a:cubicBezTo>
                    <a:pt x="1630" y="190"/>
                    <a:pt x="1577" y="221"/>
                    <a:pt x="1574" y="222"/>
                  </a:cubicBezTo>
                  <a:cubicBezTo>
                    <a:pt x="1530" y="238"/>
                    <a:pt x="1480" y="239"/>
                    <a:pt x="1438" y="262"/>
                  </a:cubicBezTo>
                  <a:cubicBezTo>
                    <a:pt x="1430" y="266"/>
                    <a:pt x="1330" y="324"/>
                    <a:pt x="1318" y="334"/>
                  </a:cubicBezTo>
                  <a:cubicBezTo>
                    <a:pt x="1309" y="341"/>
                    <a:pt x="1303" y="352"/>
                    <a:pt x="1294" y="358"/>
                  </a:cubicBezTo>
                  <a:cubicBezTo>
                    <a:pt x="1277" y="369"/>
                    <a:pt x="1255" y="372"/>
                    <a:pt x="1238" y="382"/>
                  </a:cubicBezTo>
                  <a:cubicBezTo>
                    <a:pt x="1222" y="392"/>
                    <a:pt x="1209" y="409"/>
                    <a:pt x="1190" y="414"/>
                  </a:cubicBezTo>
                  <a:cubicBezTo>
                    <a:pt x="1160" y="421"/>
                    <a:pt x="1130" y="432"/>
                    <a:pt x="1102" y="446"/>
                  </a:cubicBezTo>
                  <a:cubicBezTo>
                    <a:pt x="1002" y="496"/>
                    <a:pt x="902" y="542"/>
                    <a:pt x="790" y="558"/>
                  </a:cubicBezTo>
                  <a:cubicBezTo>
                    <a:pt x="721" y="604"/>
                    <a:pt x="648" y="620"/>
                    <a:pt x="566" y="630"/>
                  </a:cubicBezTo>
                  <a:cubicBezTo>
                    <a:pt x="489" y="656"/>
                    <a:pt x="405" y="668"/>
                    <a:pt x="326" y="686"/>
                  </a:cubicBezTo>
                  <a:cubicBezTo>
                    <a:pt x="318" y="688"/>
                    <a:pt x="310" y="690"/>
                    <a:pt x="302" y="694"/>
                  </a:cubicBezTo>
                  <a:cubicBezTo>
                    <a:pt x="293" y="698"/>
                    <a:pt x="287" y="708"/>
                    <a:pt x="278" y="710"/>
                  </a:cubicBezTo>
                  <a:cubicBezTo>
                    <a:pt x="255" y="716"/>
                    <a:pt x="230" y="715"/>
                    <a:pt x="206" y="718"/>
                  </a:cubicBezTo>
                  <a:cubicBezTo>
                    <a:pt x="151" y="736"/>
                    <a:pt x="100" y="770"/>
                    <a:pt x="46" y="790"/>
                  </a:cubicBezTo>
                  <a:cubicBezTo>
                    <a:pt x="0" y="807"/>
                    <a:pt x="28" y="806"/>
                    <a:pt x="6" y="806"/>
                  </a:cubicBezTo>
                  <a:lnTo>
                    <a:pt x="1486" y="814"/>
                  </a:lnTo>
                  <a:cubicBezTo>
                    <a:pt x="1505" y="756"/>
                    <a:pt x="1555" y="721"/>
                    <a:pt x="1598" y="678"/>
                  </a:cubicBezTo>
                  <a:cubicBezTo>
                    <a:pt x="1628" y="648"/>
                    <a:pt x="1601" y="637"/>
                    <a:pt x="1646" y="622"/>
                  </a:cubicBezTo>
                  <a:cubicBezTo>
                    <a:pt x="1657" y="611"/>
                    <a:pt x="1669" y="602"/>
                    <a:pt x="1678" y="590"/>
                  </a:cubicBezTo>
                  <a:cubicBezTo>
                    <a:pt x="1689" y="575"/>
                    <a:pt x="1689" y="527"/>
                    <a:pt x="1694" y="518"/>
                  </a:cubicBezTo>
                  <a:cubicBezTo>
                    <a:pt x="1698" y="509"/>
                    <a:pt x="1711" y="508"/>
                    <a:pt x="1718" y="502"/>
                  </a:cubicBezTo>
                  <a:cubicBezTo>
                    <a:pt x="1758" y="467"/>
                    <a:pt x="1800" y="426"/>
                    <a:pt x="1830" y="382"/>
                  </a:cubicBezTo>
                  <a:cubicBezTo>
                    <a:pt x="1843" y="330"/>
                    <a:pt x="1857" y="354"/>
                    <a:pt x="1894" y="310"/>
                  </a:cubicBezTo>
                  <a:cubicBezTo>
                    <a:pt x="1920" y="280"/>
                    <a:pt x="1925" y="239"/>
                    <a:pt x="1950" y="206"/>
                  </a:cubicBezTo>
                  <a:cubicBezTo>
                    <a:pt x="1963" y="166"/>
                    <a:pt x="2001" y="142"/>
                    <a:pt x="2014" y="102"/>
                  </a:cubicBezTo>
                  <a:cubicBezTo>
                    <a:pt x="2022" y="78"/>
                    <a:pt x="2030" y="54"/>
                    <a:pt x="2038" y="30"/>
                  </a:cubicBezTo>
                  <a:cubicBezTo>
                    <a:pt x="2041" y="21"/>
                    <a:pt x="2054" y="16"/>
                    <a:pt x="2054" y="6"/>
                  </a:cubicBezTo>
                  <a:cubicBezTo>
                    <a:pt x="2054" y="0"/>
                    <a:pt x="2043" y="11"/>
                    <a:pt x="2038" y="14"/>
                  </a:cubicBezTo>
                  <a:close/>
                </a:path>
              </a:pathLst>
            </a:custGeom>
            <a:pattFill prst="divot">
              <a:fgClr>
                <a:srgbClr val="CC9900"/>
              </a:fgClr>
              <a:bgClr>
                <a:schemeClr val="bg1"/>
              </a:bgClr>
            </a:pattFill>
            <a:ln w="19050">
              <a:solidFill>
                <a:schemeClr val="tx1"/>
              </a:solidFill>
              <a:miter lim="800000"/>
              <a:headEnd/>
              <a:tailEnd/>
            </a:ln>
          </p:spPr>
          <p:txBody>
            <a:bodyPr wrap="none"/>
            <a:lstStyle/>
            <a:p>
              <a:endParaRPr lang="en-US"/>
            </a:p>
          </p:txBody>
        </p:sp>
        <p:sp>
          <p:nvSpPr>
            <p:cNvPr id="54323" name="Freeform 23" descr="60%"/>
            <p:cNvSpPr>
              <a:spLocks/>
            </p:cNvSpPr>
            <p:nvPr/>
          </p:nvSpPr>
          <p:spPr bwMode="auto">
            <a:xfrm>
              <a:off x="1689" y="1259"/>
              <a:ext cx="3879" cy="1733"/>
            </a:xfrm>
            <a:custGeom>
              <a:avLst/>
              <a:gdLst>
                <a:gd name="T0" fmla="*/ 226 w 3978"/>
                <a:gd name="T1" fmla="*/ 2041 h 1654"/>
                <a:gd name="T2" fmla="*/ 712 w 3978"/>
                <a:gd name="T3" fmla="*/ 1979 h 1654"/>
                <a:gd name="T4" fmla="*/ 1241 w 3978"/>
                <a:gd name="T5" fmla="*/ 1929 h 1654"/>
                <a:gd name="T6" fmla="*/ 1164 w 3978"/>
                <a:gd name="T7" fmla="*/ 1929 h 1654"/>
                <a:gd name="T8" fmla="*/ 1581 w 3978"/>
                <a:gd name="T9" fmla="*/ 1848 h 1654"/>
                <a:gd name="T10" fmla="*/ 1848 w 3978"/>
                <a:gd name="T11" fmla="*/ 1727 h 1654"/>
                <a:gd name="T12" fmla="*/ 1968 w 3978"/>
                <a:gd name="T13" fmla="*/ 1658 h 1654"/>
                <a:gd name="T14" fmla="*/ 2102 w 3978"/>
                <a:gd name="T15" fmla="*/ 1576 h 1654"/>
                <a:gd name="T16" fmla="*/ 2377 w 3978"/>
                <a:gd name="T17" fmla="*/ 1354 h 1654"/>
                <a:gd name="T18" fmla="*/ 2553 w 3978"/>
                <a:gd name="T19" fmla="*/ 1222 h 1654"/>
                <a:gd name="T20" fmla="*/ 2645 w 3978"/>
                <a:gd name="T21" fmla="*/ 1153 h 1654"/>
                <a:gd name="T22" fmla="*/ 2801 w 3978"/>
                <a:gd name="T23" fmla="*/ 1019 h 1654"/>
                <a:gd name="T24" fmla="*/ 2828 w 3978"/>
                <a:gd name="T25" fmla="*/ 981 h 1654"/>
                <a:gd name="T26" fmla="*/ 2898 w 3978"/>
                <a:gd name="T27" fmla="*/ 838 h 1654"/>
                <a:gd name="T28" fmla="*/ 3011 w 3978"/>
                <a:gd name="T29" fmla="*/ 677 h 1654"/>
                <a:gd name="T30" fmla="*/ 3230 w 3978"/>
                <a:gd name="T31" fmla="*/ 353 h 1654"/>
                <a:gd name="T32" fmla="*/ 3336 w 3978"/>
                <a:gd name="T33" fmla="*/ 101 h 1654"/>
                <a:gd name="T34" fmla="*/ 3491 w 3978"/>
                <a:gd name="T35" fmla="*/ 0 h 1654"/>
                <a:gd name="T36" fmla="*/ 3484 w 3978"/>
                <a:gd name="T37" fmla="*/ 42 h 1654"/>
                <a:gd name="T38" fmla="*/ 3357 w 3978"/>
                <a:gd name="T39" fmla="*/ 243 h 1654"/>
                <a:gd name="T40" fmla="*/ 3237 w 3978"/>
                <a:gd name="T41" fmla="*/ 424 h 1654"/>
                <a:gd name="T42" fmla="*/ 3116 w 3978"/>
                <a:gd name="T43" fmla="*/ 616 h 1654"/>
                <a:gd name="T44" fmla="*/ 3011 w 3978"/>
                <a:gd name="T45" fmla="*/ 738 h 1654"/>
                <a:gd name="T46" fmla="*/ 2921 w 3978"/>
                <a:gd name="T47" fmla="*/ 869 h 1654"/>
                <a:gd name="T48" fmla="*/ 2814 w 3978"/>
                <a:gd name="T49" fmla="*/ 1071 h 1654"/>
                <a:gd name="T50" fmla="*/ 2652 w 3978"/>
                <a:gd name="T51" fmla="*/ 1222 h 1654"/>
                <a:gd name="T52" fmla="*/ 2278 w 3978"/>
                <a:gd name="T53" fmla="*/ 1474 h 1654"/>
                <a:gd name="T54" fmla="*/ 2045 w 3978"/>
                <a:gd name="T55" fmla="*/ 1658 h 1654"/>
                <a:gd name="T56" fmla="*/ 1891 w 3978"/>
                <a:gd name="T57" fmla="*/ 1748 h 1654"/>
                <a:gd name="T58" fmla="*/ 1496 w 3978"/>
                <a:gd name="T59" fmla="*/ 1929 h 1654"/>
                <a:gd name="T60" fmla="*/ 1009 w 3978"/>
                <a:gd name="T61" fmla="*/ 2062 h 1654"/>
                <a:gd name="T62" fmla="*/ 367 w 3978"/>
                <a:gd name="T63" fmla="*/ 2020 h 1654"/>
                <a:gd name="T64" fmla="*/ 0 w 3978"/>
                <a:gd name="T65" fmla="*/ 2081 h 16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78"/>
                <a:gd name="T100" fmla="*/ 0 h 1654"/>
                <a:gd name="T101" fmla="*/ 3978 w 3978"/>
                <a:gd name="T102" fmla="*/ 1654 h 16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78" h="1654">
                  <a:moveTo>
                    <a:pt x="0" y="1648"/>
                  </a:moveTo>
                  <a:cubicBezTo>
                    <a:pt x="86" y="1631"/>
                    <a:pt x="168" y="1623"/>
                    <a:pt x="256" y="1616"/>
                  </a:cubicBezTo>
                  <a:cubicBezTo>
                    <a:pt x="309" y="1598"/>
                    <a:pt x="368" y="1599"/>
                    <a:pt x="424" y="1592"/>
                  </a:cubicBezTo>
                  <a:cubicBezTo>
                    <a:pt x="546" y="1551"/>
                    <a:pt x="808" y="1568"/>
                    <a:pt x="808" y="1568"/>
                  </a:cubicBezTo>
                  <a:cubicBezTo>
                    <a:pt x="917" y="1532"/>
                    <a:pt x="1060" y="1547"/>
                    <a:pt x="1160" y="1544"/>
                  </a:cubicBezTo>
                  <a:cubicBezTo>
                    <a:pt x="1439" y="1521"/>
                    <a:pt x="1015" y="1555"/>
                    <a:pt x="1408" y="1528"/>
                  </a:cubicBezTo>
                  <a:cubicBezTo>
                    <a:pt x="1435" y="1526"/>
                    <a:pt x="1515" y="1520"/>
                    <a:pt x="1488" y="1520"/>
                  </a:cubicBezTo>
                  <a:cubicBezTo>
                    <a:pt x="1432" y="1520"/>
                    <a:pt x="1376" y="1528"/>
                    <a:pt x="1320" y="1528"/>
                  </a:cubicBezTo>
                  <a:cubicBezTo>
                    <a:pt x="1447" y="1514"/>
                    <a:pt x="1505" y="1519"/>
                    <a:pt x="1632" y="1512"/>
                  </a:cubicBezTo>
                  <a:cubicBezTo>
                    <a:pt x="1689" y="1502"/>
                    <a:pt x="1738" y="1482"/>
                    <a:pt x="1792" y="1464"/>
                  </a:cubicBezTo>
                  <a:cubicBezTo>
                    <a:pt x="1858" y="1442"/>
                    <a:pt x="1938" y="1439"/>
                    <a:pt x="2000" y="1408"/>
                  </a:cubicBezTo>
                  <a:cubicBezTo>
                    <a:pt x="2032" y="1392"/>
                    <a:pt x="2062" y="1379"/>
                    <a:pt x="2096" y="1368"/>
                  </a:cubicBezTo>
                  <a:cubicBezTo>
                    <a:pt x="2171" y="1343"/>
                    <a:pt x="2091" y="1362"/>
                    <a:pt x="2152" y="1336"/>
                  </a:cubicBezTo>
                  <a:cubicBezTo>
                    <a:pt x="2232" y="1302"/>
                    <a:pt x="2124" y="1366"/>
                    <a:pt x="2232" y="1312"/>
                  </a:cubicBezTo>
                  <a:cubicBezTo>
                    <a:pt x="2258" y="1299"/>
                    <a:pt x="2286" y="1284"/>
                    <a:pt x="2312" y="1272"/>
                  </a:cubicBezTo>
                  <a:cubicBezTo>
                    <a:pt x="2335" y="1262"/>
                    <a:pt x="2363" y="1262"/>
                    <a:pt x="2384" y="1248"/>
                  </a:cubicBezTo>
                  <a:cubicBezTo>
                    <a:pt x="2447" y="1206"/>
                    <a:pt x="2512" y="1180"/>
                    <a:pt x="2576" y="1144"/>
                  </a:cubicBezTo>
                  <a:cubicBezTo>
                    <a:pt x="2618" y="1121"/>
                    <a:pt x="2650" y="1087"/>
                    <a:pt x="2696" y="1072"/>
                  </a:cubicBezTo>
                  <a:cubicBezTo>
                    <a:pt x="2728" y="1040"/>
                    <a:pt x="2743" y="1046"/>
                    <a:pt x="2784" y="1032"/>
                  </a:cubicBezTo>
                  <a:cubicBezTo>
                    <a:pt x="2821" y="1004"/>
                    <a:pt x="2856" y="991"/>
                    <a:pt x="2896" y="968"/>
                  </a:cubicBezTo>
                  <a:cubicBezTo>
                    <a:pt x="2914" y="958"/>
                    <a:pt x="2926" y="938"/>
                    <a:pt x="2944" y="928"/>
                  </a:cubicBezTo>
                  <a:cubicBezTo>
                    <a:pt x="2961" y="918"/>
                    <a:pt x="2982" y="918"/>
                    <a:pt x="3000" y="912"/>
                  </a:cubicBezTo>
                  <a:cubicBezTo>
                    <a:pt x="3041" y="871"/>
                    <a:pt x="3090" y="850"/>
                    <a:pt x="3144" y="832"/>
                  </a:cubicBezTo>
                  <a:cubicBezTo>
                    <a:pt x="3155" y="824"/>
                    <a:pt x="3164" y="815"/>
                    <a:pt x="3176" y="808"/>
                  </a:cubicBezTo>
                  <a:cubicBezTo>
                    <a:pt x="3183" y="804"/>
                    <a:pt x="3194" y="806"/>
                    <a:pt x="3200" y="800"/>
                  </a:cubicBezTo>
                  <a:cubicBezTo>
                    <a:pt x="3206" y="794"/>
                    <a:pt x="3203" y="783"/>
                    <a:pt x="3208" y="776"/>
                  </a:cubicBezTo>
                  <a:cubicBezTo>
                    <a:pt x="3214" y="768"/>
                    <a:pt x="3224" y="765"/>
                    <a:pt x="3232" y="760"/>
                  </a:cubicBezTo>
                  <a:cubicBezTo>
                    <a:pt x="3246" y="717"/>
                    <a:pt x="3249" y="690"/>
                    <a:pt x="3288" y="664"/>
                  </a:cubicBezTo>
                  <a:cubicBezTo>
                    <a:pt x="3298" y="633"/>
                    <a:pt x="3304" y="619"/>
                    <a:pt x="3336" y="608"/>
                  </a:cubicBezTo>
                  <a:cubicBezTo>
                    <a:pt x="3361" y="583"/>
                    <a:pt x="3391" y="561"/>
                    <a:pt x="3416" y="536"/>
                  </a:cubicBezTo>
                  <a:cubicBezTo>
                    <a:pt x="3441" y="511"/>
                    <a:pt x="3457" y="484"/>
                    <a:pt x="3488" y="464"/>
                  </a:cubicBezTo>
                  <a:cubicBezTo>
                    <a:pt x="3528" y="384"/>
                    <a:pt x="3608" y="345"/>
                    <a:pt x="3664" y="280"/>
                  </a:cubicBezTo>
                  <a:cubicBezTo>
                    <a:pt x="3696" y="243"/>
                    <a:pt x="3711" y="195"/>
                    <a:pt x="3752" y="168"/>
                  </a:cubicBezTo>
                  <a:cubicBezTo>
                    <a:pt x="3757" y="141"/>
                    <a:pt x="3761" y="100"/>
                    <a:pt x="3784" y="80"/>
                  </a:cubicBezTo>
                  <a:cubicBezTo>
                    <a:pt x="3798" y="67"/>
                    <a:pt x="3832" y="48"/>
                    <a:pt x="3832" y="48"/>
                  </a:cubicBezTo>
                  <a:cubicBezTo>
                    <a:pt x="3860" y="6"/>
                    <a:pt x="3913" y="12"/>
                    <a:pt x="3960" y="0"/>
                  </a:cubicBezTo>
                  <a:cubicBezTo>
                    <a:pt x="3965" y="8"/>
                    <a:pt x="3978" y="15"/>
                    <a:pt x="3976" y="24"/>
                  </a:cubicBezTo>
                  <a:cubicBezTo>
                    <a:pt x="3974" y="32"/>
                    <a:pt x="3960" y="28"/>
                    <a:pt x="3952" y="32"/>
                  </a:cubicBezTo>
                  <a:cubicBezTo>
                    <a:pt x="3943" y="36"/>
                    <a:pt x="3935" y="42"/>
                    <a:pt x="3928" y="48"/>
                  </a:cubicBezTo>
                  <a:cubicBezTo>
                    <a:pt x="3882" y="89"/>
                    <a:pt x="3844" y="142"/>
                    <a:pt x="3808" y="192"/>
                  </a:cubicBezTo>
                  <a:cubicBezTo>
                    <a:pt x="3782" y="228"/>
                    <a:pt x="3751" y="265"/>
                    <a:pt x="3720" y="296"/>
                  </a:cubicBezTo>
                  <a:cubicBezTo>
                    <a:pt x="3646" y="370"/>
                    <a:pt x="3751" y="244"/>
                    <a:pt x="3672" y="336"/>
                  </a:cubicBezTo>
                  <a:cubicBezTo>
                    <a:pt x="3657" y="353"/>
                    <a:pt x="3647" y="375"/>
                    <a:pt x="3632" y="392"/>
                  </a:cubicBezTo>
                  <a:cubicBezTo>
                    <a:pt x="3602" y="425"/>
                    <a:pt x="3568" y="456"/>
                    <a:pt x="3536" y="488"/>
                  </a:cubicBezTo>
                  <a:cubicBezTo>
                    <a:pt x="3511" y="513"/>
                    <a:pt x="3475" y="528"/>
                    <a:pt x="3448" y="552"/>
                  </a:cubicBezTo>
                  <a:cubicBezTo>
                    <a:pt x="3437" y="562"/>
                    <a:pt x="3426" y="573"/>
                    <a:pt x="3416" y="584"/>
                  </a:cubicBezTo>
                  <a:cubicBezTo>
                    <a:pt x="3410" y="591"/>
                    <a:pt x="3407" y="601"/>
                    <a:pt x="3400" y="608"/>
                  </a:cubicBezTo>
                  <a:cubicBezTo>
                    <a:pt x="3372" y="636"/>
                    <a:pt x="3340" y="660"/>
                    <a:pt x="3312" y="688"/>
                  </a:cubicBezTo>
                  <a:cubicBezTo>
                    <a:pt x="3278" y="722"/>
                    <a:pt x="3265" y="767"/>
                    <a:pt x="3232" y="800"/>
                  </a:cubicBezTo>
                  <a:cubicBezTo>
                    <a:pt x="3210" y="867"/>
                    <a:pt x="3246" y="772"/>
                    <a:pt x="3192" y="848"/>
                  </a:cubicBezTo>
                  <a:cubicBezTo>
                    <a:pt x="3149" y="908"/>
                    <a:pt x="3229" y="853"/>
                    <a:pt x="3160" y="912"/>
                  </a:cubicBezTo>
                  <a:cubicBezTo>
                    <a:pt x="3120" y="946"/>
                    <a:pt x="3055" y="941"/>
                    <a:pt x="3008" y="968"/>
                  </a:cubicBezTo>
                  <a:cubicBezTo>
                    <a:pt x="2940" y="1007"/>
                    <a:pt x="2870" y="1037"/>
                    <a:pt x="2800" y="1072"/>
                  </a:cubicBezTo>
                  <a:cubicBezTo>
                    <a:pt x="2729" y="1108"/>
                    <a:pt x="2660" y="1143"/>
                    <a:pt x="2584" y="1168"/>
                  </a:cubicBezTo>
                  <a:cubicBezTo>
                    <a:pt x="2527" y="1187"/>
                    <a:pt x="2481" y="1237"/>
                    <a:pt x="2424" y="1256"/>
                  </a:cubicBezTo>
                  <a:cubicBezTo>
                    <a:pt x="2396" y="1299"/>
                    <a:pt x="2362" y="1291"/>
                    <a:pt x="2320" y="1312"/>
                  </a:cubicBezTo>
                  <a:cubicBezTo>
                    <a:pt x="2265" y="1340"/>
                    <a:pt x="2331" y="1319"/>
                    <a:pt x="2264" y="1336"/>
                  </a:cubicBezTo>
                  <a:cubicBezTo>
                    <a:pt x="2225" y="1360"/>
                    <a:pt x="2188" y="1373"/>
                    <a:pt x="2144" y="1384"/>
                  </a:cubicBezTo>
                  <a:cubicBezTo>
                    <a:pt x="2069" y="1434"/>
                    <a:pt x="1973" y="1452"/>
                    <a:pt x="1888" y="1480"/>
                  </a:cubicBezTo>
                  <a:cubicBezTo>
                    <a:pt x="1822" y="1502"/>
                    <a:pt x="1765" y="1519"/>
                    <a:pt x="1696" y="1528"/>
                  </a:cubicBezTo>
                  <a:cubicBezTo>
                    <a:pt x="1590" y="1563"/>
                    <a:pt x="1496" y="1598"/>
                    <a:pt x="1384" y="1608"/>
                  </a:cubicBezTo>
                  <a:cubicBezTo>
                    <a:pt x="1304" y="1635"/>
                    <a:pt x="1234" y="1628"/>
                    <a:pt x="1144" y="1632"/>
                  </a:cubicBezTo>
                  <a:cubicBezTo>
                    <a:pt x="979" y="1625"/>
                    <a:pt x="857" y="1613"/>
                    <a:pt x="688" y="1608"/>
                  </a:cubicBezTo>
                  <a:cubicBezTo>
                    <a:pt x="597" y="1590"/>
                    <a:pt x="508" y="1591"/>
                    <a:pt x="416" y="1600"/>
                  </a:cubicBezTo>
                  <a:cubicBezTo>
                    <a:pt x="329" y="1622"/>
                    <a:pt x="296" y="1626"/>
                    <a:pt x="200" y="1632"/>
                  </a:cubicBezTo>
                  <a:cubicBezTo>
                    <a:pt x="114" y="1654"/>
                    <a:pt x="179" y="1639"/>
                    <a:pt x="0" y="1648"/>
                  </a:cubicBezTo>
                  <a:close/>
                </a:path>
              </a:pathLst>
            </a:custGeom>
            <a:pattFill prst="pct60">
              <a:fgClr>
                <a:srgbClr val="CC9900"/>
              </a:fgClr>
              <a:bgClr>
                <a:schemeClr val="bg1"/>
              </a:bgClr>
            </a:pattFill>
            <a:ln w="19050">
              <a:solidFill>
                <a:schemeClr val="tx1"/>
              </a:solidFill>
              <a:miter lim="800000"/>
              <a:headEnd/>
              <a:tailEnd/>
            </a:ln>
          </p:spPr>
          <p:txBody>
            <a:bodyPr wrap="none"/>
            <a:lstStyle/>
            <a:p>
              <a:endParaRPr lang="en-US"/>
            </a:p>
          </p:txBody>
        </p:sp>
        <p:sp>
          <p:nvSpPr>
            <p:cNvPr id="54324" name="Freeform 24" descr="30%"/>
            <p:cNvSpPr>
              <a:spLocks/>
            </p:cNvSpPr>
            <p:nvPr/>
          </p:nvSpPr>
          <p:spPr bwMode="auto">
            <a:xfrm>
              <a:off x="1362" y="2952"/>
              <a:ext cx="1490" cy="168"/>
            </a:xfrm>
            <a:custGeom>
              <a:avLst/>
              <a:gdLst>
                <a:gd name="T0" fmla="*/ 282 w 1528"/>
                <a:gd name="T1" fmla="*/ 61 h 160"/>
                <a:gd name="T2" fmla="*/ 373 w 1528"/>
                <a:gd name="T3" fmla="*/ 71 h 160"/>
                <a:gd name="T4" fmla="*/ 395 w 1528"/>
                <a:gd name="T5" fmla="*/ 82 h 160"/>
                <a:gd name="T6" fmla="*/ 508 w 1528"/>
                <a:gd name="T7" fmla="*/ 29 h 160"/>
                <a:gd name="T8" fmla="*/ 607 w 1528"/>
                <a:gd name="T9" fmla="*/ 21 h 160"/>
                <a:gd name="T10" fmla="*/ 846 w 1528"/>
                <a:gd name="T11" fmla="*/ 42 h 160"/>
                <a:gd name="T12" fmla="*/ 1262 w 1528"/>
                <a:gd name="T13" fmla="*/ 61 h 160"/>
                <a:gd name="T14" fmla="*/ 1348 w 1528"/>
                <a:gd name="T15" fmla="*/ 92 h 160"/>
                <a:gd name="T16" fmla="*/ 1290 w 1528"/>
                <a:gd name="T17" fmla="*/ 132 h 160"/>
                <a:gd name="T18" fmla="*/ 0 w 1528"/>
                <a:gd name="T19" fmla="*/ 204 h 160"/>
                <a:gd name="T20" fmla="*/ 43 w 1528"/>
                <a:gd name="T21" fmla="*/ 144 h 160"/>
                <a:gd name="T22" fmla="*/ 62 w 1528"/>
                <a:gd name="T23" fmla="*/ 163 h 160"/>
                <a:gd name="T24" fmla="*/ 113 w 1528"/>
                <a:gd name="T25" fmla="*/ 132 h 160"/>
                <a:gd name="T26" fmla="*/ 205 w 1528"/>
                <a:gd name="T27" fmla="*/ 112 h 160"/>
                <a:gd name="T28" fmla="*/ 332 w 1528"/>
                <a:gd name="T29" fmla="*/ 61 h 160"/>
                <a:gd name="T30" fmla="*/ 550 w 1528"/>
                <a:gd name="T31" fmla="*/ 42 h 160"/>
                <a:gd name="T32" fmla="*/ 585 w 1528"/>
                <a:gd name="T33" fmla="*/ 29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8"/>
                <a:gd name="T52" fmla="*/ 0 h 160"/>
                <a:gd name="T53" fmla="*/ 1528 w 1528"/>
                <a:gd name="T54" fmla="*/ 160 h 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8" h="160">
                  <a:moveTo>
                    <a:pt x="320" y="48"/>
                  </a:moveTo>
                  <a:cubicBezTo>
                    <a:pt x="355" y="51"/>
                    <a:pt x="389" y="52"/>
                    <a:pt x="424" y="56"/>
                  </a:cubicBezTo>
                  <a:cubicBezTo>
                    <a:pt x="432" y="57"/>
                    <a:pt x="440" y="64"/>
                    <a:pt x="448" y="64"/>
                  </a:cubicBezTo>
                  <a:cubicBezTo>
                    <a:pt x="489" y="64"/>
                    <a:pt x="537" y="37"/>
                    <a:pt x="576" y="24"/>
                  </a:cubicBezTo>
                  <a:cubicBezTo>
                    <a:pt x="612" y="12"/>
                    <a:pt x="651" y="19"/>
                    <a:pt x="688" y="16"/>
                  </a:cubicBezTo>
                  <a:cubicBezTo>
                    <a:pt x="783" y="0"/>
                    <a:pt x="869" y="26"/>
                    <a:pt x="960" y="32"/>
                  </a:cubicBezTo>
                  <a:cubicBezTo>
                    <a:pt x="1031" y="37"/>
                    <a:pt x="1385" y="47"/>
                    <a:pt x="1432" y="48"/>
                  </a:cubicBezTo>
                  <a:cubicBezTo>
                    <a:pt x="1495" y="69"/>
                    <a:pt x="1463" y="61"/>
                    <a:pt x="1528" y="72"/>
                  </a:cubicBezTo>
                  <a:cubicBezTo>
                    <a:pt x="1473" y="90"/>
                    <a:pt x="1492" y="76"/>
                    <a:pt x="1464" y="104"/>
                  </a:cubicBezTo>
                  <a:lnTo>
                    <a:pt x="0" y="160"/>
                  </a:lnTo>
                  <a:cubicBezTo>
                    <a:pt x="16" y="144"/>
                    <a:pt x="27" y="121"/>
                    <a:pt x="48" y="112"/>
                  </a:cubicBezTo>
                  <a:cubicBezTo>
                    <a:pt x="57" y="108"/>
                    <a:pt x="62" y="129"/>
                    <a:pt x="72" y="128"/>
                  </a:cubicBezTo>
                  <a:cubicBezTo>
                    <a:pt x="92" y="126"/>
                    <a:pt x="108" y="110"/>
                    <a:pt x="128" y="104"/>
                  </a:cubicBezTo>
                  <a:cubicBezTo>
                    <a:pt x="162" y="94"/>
                    <a:pt x="198" y="96"/>
                    <a:pt x="232" y="88"/>
                  </a:cubicBezTo>
                  <a:cubicBezTo>
                    <a:pt x="279" y="77"/>
                    <a:pt x="328" y="55"/>
                    <a:pt x="376" y="48"/>
                  </a:cubicBezTo>
                  <a:cubicBezTo>
                    <a:pt x="451" y="37"/>
                    <a:pt x="557" y="35"/>
                    <a:pt x="624" y="32"/>
                  </a:cubicBezTo>
                  <a:cubicBezTo>
                    <a:pt x="659" y="23"/>
                    <a:pt x="645" y="24"/>
                    <a:pt x="664" y="24"/>
                  </a:cubicBezTo>
                </a:path>
              </a:pathLst>
            </a:custGeom>
            <a:pattFill prst="pct30">
              <a:fgClr>
                <a:srgbClr val="CC9900"/>
              </a:fgClr>
              <a:bgClr>
                <a:schemeClr val="bg1"/>
              </a:bgClr>
            </a:pattFill>
            <a:ln w="19050">
              <a:solidFill>
                <a:schemeClr val="tx1"/>
              </a:solidFill>
              <a:miter lim="800000"/>
              <a:headEnd/>
              <a:tailEnd/>
            </a:ln>
          </p:spPr>
          <p:txBody>
            <a:bodyPr wrap="none"/>
            <a:lstStyle/>
            <a:p>
              <a:endParaRPr lang="en-US"/>
            </a:p>
          </p:txBody>
        </p:sp>
        <p:pic>
          <p:nvPicPr>
            <p:cNvPr id="54325" name="Picture 25" descr="na01441_"/>
            <p:cNvPicPr>
              <a:picLocks noChangeAspect="1" noChangeArrowheads="1"/>
            </p:cNvPicPr>
            <p:nvPr/>
          </p:nvPicPr>
          <p:blipFill>
            <a:blip r:embed="rId2" cstate="print"/>
            <a:srcRect/>
            <a:stretch>
              <a:fillRect/>
            </a:stretch>
          </p:blipFill>
          <p:spPr bwMode="auto">
            <a:xfrm>
              <a:off x="4320" y="2160"/>
              <a:ext cx="92" cy="201"/>
            </a:xfrm>
            <a:prstGeom prst="rect">
              <a:avLst/>
            </a:prstGeom>
            <a:noFill/>
            <a:ln w="19050">
              <a:solidFill>
                <a:schemeClr val="tx1"/>
              </a:solidFill>
              <a:miter lim="800000"/>
              <a:headEnd/>
              <a:tailEnd/>
            </a:ln>
          </p:spPr>
        </p:pic>
        <p:sp>
          <p:nvSpPr>
            <p:cNvPr id="54326" name="Freeform 26" descr="60%"/>
            <p:cNvSpPr>
              <a:spLocks/>
            </p:cNvSpPr>
            <p:nvPr/>
          </p:nvSpPr>
          <p:spPr bwMode="auto">
            <a:xfrm>
              <a:off x="1586" y="2857"/>
              <a:ext cx="712" cy="233"/>
            </a:xfrm>
            <a:custGeom>
              <a:avLst/>
              <a:gdLst>
                <a:gd name="T0" fmla="*/ 1953 w 536"/>
                <a:gd name="T1" fmla="*/ 8 h 88"/>
                <a:gd name="T2" fmla="*/ 494 w 536"/>
                <a:gd name="T3" fmla="*/ 37 h 88"/>
                <a:gd name="T4" fmla="*/ 0 w 536"/>
                <a:gd name="T5" fmla="*/ 66 h 88"/>
                <a:gd name="T6" fmla="*/ 958 w 536"/>
                <a:gd name="T7" fmla="*/ 103 h 88"/>
                <a:gd name="T8" fmla="*/ 2117 w 536"/>
                <a:gd name="T9" fmla="*/ 66 h 88"/>
                <a:gd name="T10" fmla="*/ 2218 w 536"/>
                <a:gd name="T11" fmla="*/ 37 h 88"/>
                <a:gd name="T12" fmla="*/ 2117 w 536"/>
                <a:gd name="T13" fmla="*/ 21 h 88"/>
                <a:gd name="T14" fmla="*/ 1753 w 536"/>
                <a:gd name="T15" fmla="*/ 0 h 88"/>
                <a:gd name="T16" fmla="*/ 0 60000 65536"/>
                <a:gd name="T17" fmla="*/ 0 60000 65536"/>
                <a:gd name="T18" fmla="*/ 0 60000 65536"/>
                <a:gd name="T19" fmla="*/ 0 60000 65536"/>
                <a:gd name="T20" fmla="*/ 0 60000 65536"/>
                <a:gd name="T21" fmla="*/ 0 60000 65536"/>
                <a:gd name="T22" fmla="*/ 0 60000 65536"/>
                <a:gd name="T23" fmla="*/ 0 60000 65536"/>
                <a:gd name="T24" fmla="*/ 0 w 536"/>
                <a:gd name="T25" fmla="*/ 0 h 88"/>
                <a:gd name="T26" fmla="*/ 536 w 536"/>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 h="88">
                  <a:moveTo>
                    <a:pt x="472" y="8"/>
                  </a:moveTo>
                  <a:cubicBezTo>
                    <a:pt x="211" y="27"/>
                    <a:pt x="328" y="20"/>
                    <a:pt x="120" y="32"/>
                  </a:cubicBezTo>
                  <a:cubicBezTo>
                    <a:pt x="81" y="45"/>
                    <a:pt x="0" y="56"/>
                    <a:pt x="0" y="56"/>
                  </a:cubicBezTo>
                  <a:cubicBezTo>
                    <a:pt x="77" y="82"/>
                    <a:pt x="150" y="83"/>
                    <a:pt x="232" y="88"/>
                  </a:cubicBezTo>
                  <a:cubicBezTo>
                    <a:pt x="342" y="79"/>
                    <a:pt x="413" y="73"/>
                    <a:pt x="512" y="56"/>
                  </a:cubicBezTo>
                  <a:cubicBezTo>
                    <a:pt x="520" y="48"/>
                    <a:pt x="536" y="43"/>
                    <a:pt x="536" y="32"/>
                  </a:cubicBezTo>
                  <a:cubicBezTo>
                    <a:pt x="536" y="22"/>
                    <a:pt x="521" y="20"/>
                    <a:pt x="512" y="16"/>
                  </a:cubicBezTo>
                  <a:cubicBezTo>
                    <a:pt x="485" y="4"/>
                    <a:pt x="453" y="0"/>
                    <a:pt x="424" y="0"/>
                  </a:cubicBezTo>
                </a:path>
              </a:pathLst>
            </a:custGeom>
            <a:pattFill prst="pct60">
              <a:fgClr>
                <a:srgbClr val="996633"/>
              </a:fgClr>
              <a:bgClr>
                <a:srgbClr val="FFFFFF"/>
              </a:bgClr>
            </a:pattFill>
            <a:ln w="19050" cap="sq">
              <a:solidFill>
                <a:schemeClr val="tx1"/>
              </a:solidFill>
              <a:round/>
              <a:headEnd/>
              <a:tailEnd/>
            </a:ln>
          </p:spPr>
          <p:txBody>
            <a:bodyPr anchor="ctr">
              <a:spAutoFit/>
            </a:bodyPr>
            <a:lstStyle/>
            <a:p>
              <a:endParaRPr lang="en-US"/>
            </a:p>
          </p:txBody>
        </p:sp>
        <p:grpSp>
          <p:nvGrpSpPr>
            <p:cNvPr id="54327" name="Group 27"/>
            <p:cNvGrpSpPr>
              <a:grpSpLocks/>
            </p:cNvGrpSpPr>
            <p:nvPr/>
          </p:nvGrpSpPr>
          <p:grpSpPr bwMode="auto">
            <a:xfrm>
              <a:off x="3047" y="2718"/>
              <a:ext cx="93" cy="147"/>
              <a:chOff x="1584" y="1407"/>
              <a:chExt cx="814" cy="1341"/>
            </a:xfrm>
          </p:grpSpPr>
          <p:sp>
            <p:nvSpPr>
              <p:cNvPr id="54401" name="Freeform 28"/>
              <p:cNvSpPr>
                <a:spLocks/>
              </p:cNvSpPr>
              <p:nvPr/>
            </p:nvSpPr>
            <p:spPr bwMode="auto">
              <a:xfrm>
                <a:off x="1627" y="2323"/>
                <a:ext cx="382" cy="365"/>
              </a:xfrm>
              <a:custGeom>
                <a:avLst/>
                <a:gdLst>
                  <a:gd name="T0" fmla="*/ 341 w 382"/>
                  <a:gd name="T1" fmla="*/ 365 h 365"/>
                  <a:gd name="T2" fmla="*/ 120 w 382"/>
                  <a:gd name="T3" fmla="*/ 123 h 365"/>
                  <a:gd name="T4" fmla="*/ 92 w 382"/>
                  <a:gd name="T5" fmla="*/ 142 h 365"/>
                  <a:gd name="T6" fmla="*/ 44 w 382"/>
                  <a:gd name="T7" fmla="*/ 227 h 365"/>
                  <a:gd name="T8" fmla="*/ 16 w 382"/>
                  <a:gd name="T9" fmla="*/ 274 h 365"/>
                  <a:gd name="T10" fmla="*/ 35 w 382"/>
                  <a:gd name="T11" fmla="*/ 113 h 365"/>
                  <a:gd name="T12" fmla="*/ 177 w 382"/>
                  <a:gd name="T13" fmla="*/ 19 h 365"/>
                  <a:gd name="T14" fmla="*/ 233 w 382"/>
                  <a:gd name="T15" fmla="*/ 0 h 365"/>
                  <a:gd name="T16" fmla="*/ 347 w 382"/>
                  <a:gd name="T17" fmla="*/ 57 h 365"/>
                  <a:gd name="T18" fmla="*/ 341 w 382"/>
                  <a:gd name="T19" fmla="*/ 365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2"/>
                  <a:gd name="T31" fmla="*/ 0 h 365"/>
                  <a:gd name="T32" fmla="*/ 382 w 382"/>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2" h="365">
                    <a:moveTo>
                      <a:pt x="341" y="365"/>
                    </a:moveTo>
                    <a:cubicBezTo>
                      <a:pt x="294" y="85"/>
                      <a:pt x="380" y="87"/>
                      <a:pt x="120" y="123"/>
                    </a:cubicBezTo>
                    <a:cubicBezTo>
                      <a:pt x="109" y="125"/>
                      <a:pt x="101" y="136"/>
                      <a:pt x="92" y="142"/>
                    </a:cubicBezTo>
                    <a:cubicBezTo>
                      <a:pt x="73" y="195"/>
                      <a:pt x="90" y="154"/>
                      <a:pt x="44" y="227"/>
                    </a:cubicBezTo>
                    <a:cubicBezTo>
                      <a:pt x="34" y="242"/>
                      <a:pt x="16" y="274"/>
                      <a:pt x="16" y="274"/>
                    </a:cubicBezTo>
                    <a:cubicBezTo>
                      <a:pt x="20" y="220"/>
                      <a:pt x="0" y="154"/>
                      <a:pt x="35" y="113"/>
                    </a:cubicBezTo>
                    <a:cubicBezTo>
                      <a:pt x="52" y="93"/>
                      <a:pt x="151" y="32"/>
                      <a:pt x="177" y="19"/>
                    </a:cubicBezTo>
                    <a:cubicBezTo>
                      <a:pt x="195" y="10"/>
                      <a:pt x="233" y="0"/>
                      <a:pt x="233" y="0"/>
                    </a:cubicBezTo>
                    <a:cubicBezTo>
                      <a:pt x="296" y="9"/>
                      <a:pt x="314" y="6"/>
                      <a:pt x="347" y="57"/>
                    </a:cubicBezTo>
                    <a:cubicBezTo>
                      <a:pt x="382" y="164"/>
                      <a:pt x="360" y="260"/>
                      <a:pt x="341" y="365"/>
                    </a:cubicBezTo>
                    <a:close/>
                  </a:path>
                </a:pathLst>
              </a:custGeom>
              <a:solidFill>
                <a:srgbClr val="99CC00"/>
              </a:solidFill>
              <a:ln w="19050">
                <a:solidFill>
                  <a:schemeClr val="tx1"/>
                </a:solidFill>
                <a:round/>
                <a:headEnd/>
                <a:tailEnd/>
              </a:ln>
            </p:spPr>
            <p:txBody>
              <a:bodyPr wrap="none" anchor="ctr"/>
              <a:lstStyle/>
              <a:p>
                <a:endParaRPr lang="en-US"/>
              </a:p>
            </p:txBody>
          </p:sp>
          <p:sp>
            <p:nvSpPr>
              <p:cNvPr id="54402" name="Freeform 29"/>
              <p:cNvSpPr>
                <a:spLocks/>
              </p:cNvSpPr>
              <p:nvPr/>
            </p:nvSpPr>
            <p:spPr bwMode="auto">
              <a:xfrm>
                <a:off x="1992" y="2313"/>
                <a:ext cx="303" cy="435"/>
              </a:xfrm>
              <a:custGeom>
                <a:avLst/>
                <a:gdLst>
                  <a:gd name="T0" fmla="*/ 0 w 303"/>
                  <a:gd name="T1" fmla="*/ 359 h 435"/>
                  <a:gd name="T2" fmla="*/ 19 w 303"/>
                  <a:gd name="T3" fmla="*/ 218 h 435"/>
                  <a:gd name="T4" fmla="*/ 29 w 303"/>
                  <a:gd name="T5" fmla="*/ 38 h 435"/>
                  <a:gd name="T6" fmla="*/ 114 w 303"/>
                  <a:gd name="T7" fmla="*/ 0 h 435"/>
                  <a:gd name="T8" fmla="*/ 189 w 303"/>
                  <a:gd name="T9" fmla="*/ 10 h 435"/>
                  <a:gd name="T10" fmla="*/ 246 w 303"/>
                  <a:gd name="T11" fmla="*/ 123 h 435"/>
                  <a:gd name="T12" fmla="*/ 303 w 303"/>
                  <a:gd name="T13" fmla="*/ 321 h 435"/>
                  <a:gd name="T14" fmla="*/ 293 w 303"/>
                  <a:gd name="T15" fmla="*/ 293 h 435"/>
                  <a:gd name="T16" fmla="*/ 274 w 303"/>
                  <a:gd name="T17" fmla="*/ 237 h 435"/>
                  <a:gd name="T18" fmla="*/ 142 w 303"/>
                  <a:gd name="T19" fmla="*/ 95 h 435"/>
                  <a:gd name="T20" fmla="*/ 29 w 303"/>
                  <a:gd name="T21" fmla="*/ 180 h 435"/>
                  <a:gd name="T22" fmla="*/ 19 w 303"/>
                  <a:gd name="T23" fmla="*/ 435 h 435"/>
                  <a:gd name="T24" fmla="*/ 24 w 303"/>
                  <a:gd name="T25" fmla="*/ 87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35"/>
                  <a:gd name="T41" fmla="*/ 303 w 303"/>
                  <a:gd name="T42" fmla="*/ 435 h 4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35">
                    <a:moveTo>
                      <a:pt x="0" y="359"/>
                    </a:moveTo>
                    <a:cubicBezTo>
                      <a:pt x="6" y="312"/>
                      <a:pt x="16" y="265"/>
                      <a:pt x="19" y="218"/>
                    </a:cubicBezTo>
                    <a:cubicBezTo>
                      <a:pt x="22" y="158"/>
                      <a:pt x="11" y="95"/>
                      <a:pt x="29" y="38"/>
                    </a:cubicBezTo>
                    <a:cubicBezTo>
                      <a:pt x="33" y="27"/>
                      <a:pt x="95" y="6"/>
                      <a:pt x="114" y="0"/>
                    </a:cubicBezTo>
                    <a:cubicBezTo>
                      <a:pt x="139" y="3"/>
                      <a:pt x="166" y="1"/>
                      <a:pt x="189" y="10"/>
                    </a:cubicBezTo>
                    <a:cubicBezTo>
                      <a:pt x="206" y="17"/>
                      <a:pt x="228" y="96"/>
                      <a:pt x="246" y="123"/>
                    </a:cubicBezTo>
                    <a:cubicBezTo>
                      <a:pt x="264" y="179"/>
                      <a:pt x="303" y="264"/>
                      <a:pt x="303" y="321"/>
                    </a:cubicBezTo>
                    <a:cubicBezTo>
                      <a:pt x="303" y="331"/>
                      <a:pt x="296" y="302"/>
                      <a:pt x="293" y="293"/>
                    </a:cubicBezTo>
                    <a:cubicBezTo>
                      <a:pt x="287" y="274"/>
                      <a:pt x="285" y="253"/>
                      <a:pt x="274" y="237"/>
                    </a:cubicBezTo>
                    <a:cubicBezTo>
                      <a:pt x="234" y="177"/>
                      <a:pt x="213" y="118"/>
                      <a:pt x="142" y="95"/>
                    </a:cubicBezTo>
                    <a:cubicBezTo>
                      <a:pt x="56" y="114"/>
                      <a:pt x="47" y="104"/>
                      <a:pt x="29" y="180"/>
                    </a:cubicBezTo>
                    <a:cubicBezTo>
                      <a:pt x="18" y="410"/>
                      <a:pt x="19" y="325"/>
                      <a:pt x="19" y="435"/>
                    </a:cubicBezTo>
                    <a:lnTo>
                      <a:pt x="24" y="87"/>
                    </a:lnTo>
                  </a:path>
                </a:pathLst>
              </a:custGeom>
              <a:solidFill>
                <a:srgbClr val="99CC00"/>
              </a:solidFill>
              <a:ln w="19050">
                <a:solidFill>
                  <a:schemeClr val="tx1"/>
                </a:solidFill>
                <a:round/>
                <a:headEnd/>
                <a:tailEnd/>
              </a:ln>
            </p:spPr>
            <p:txBody>
              <a:bodyPr wrap="none" anchor="ctr"/>
              <a:lstStyle/>
              <a:p>
                <a:endParaRPr lang="en-US"/>
              </a:p>
            </p:txBody>
          </p:sp>
          <p:sp>
            <p:nvSpPr>
              <p:cNvPr id="54403" name="Freeform 30"/>
              <p:cNvSpPr>
                <a:spLocks/>
              </p:cNvSpPr>
              <p:nvPr/>
            </p:nvSpPr>
            <p:spPr bwMode="auto">
              <a:xfrm>
                <a:off x="1584" y="2016"/>
                <a:ext cx="389" cy="510"/>
              </a:xfrm>
              <a:custGeom>
                <a:avLst/>
                <a:gdLst>
                  <a:gd name="T0" fmla="*/ 368 w 389"/>
                  <a:gd name="T1" fmla="*/ 321 h 510"/>
                  <a:gd name="T2" fmla="*/ 359 w 389"/>
                  <a:gd name="T3" fmla="*/ 189 h 510"/>
                  <a:gd name="T4" fmla="*/ 378 w 389"/>
                  <a:gd name="T5" fmla="*/ 133 h 510"/>
                  <a:gd name="T6" fmla="*/ 359 w 389"/>
                  <a:gd name="T7" fmla="*/ 48 h 510"/>
                  <a:gd name="T8" fmla="*/ 274 w 389"/>
                  <a:gd name="T9" fmla="*/ 0 h 510"/>
                  <a:gd name="T10" fmla="*/ 132 w 389"/>
                  <a:gd name="T11" fmla="*/ 10 h 510"/>
                  <a:gd name="T12" fmla="*/ 66 w 389"/>
                  <a:gd name="T13" fmla="*/ 85 h 510"/>
                  <a:gd name="T14" fmla="*/ 0 w 389"/>
                  <a:gd name="T15" fmla="*/ 265 h 510"/>
                  <a:gd name="T16" fmla="*/ 9 w 389"/>
                  <a:gd name="T17" fmla="*/ 236 h 510"/>
                  <a:gd name="T18" fmla="*/ 38 w 389"/>
                  <a:gd name="T19" fmla="*/ 218 h 510"/>
                  <a:gd name="T20" fmla="*/ 208 w 389"/>
                  <a:gd name="T21" fmla="*/ 104 h 510"/>
                  <a:gd name="T22" fmla="*/ 274 w 389"/>
                  <a:gd name="T23" fmla="*/ 114 h 510"/>
                  <a:gd name="T24" fmla="*/ 283 w 389"/>
                  <a:gd name="T25" fmla="*/ 142 h 510"/>
                  <a:gd name="T26" fmla="*/ 311 w 389"/>
                  <a:gd name="T27" fmla="*/ 161 h 510"/>
                  <a:gd name="T28" fmla="*/ 387 w 389"/>
                  <a:gd name="T29" fmla="*/ 369 h 510"/>
                  <a:gd name="T30" fmla="*/ 387 w 389"/>
                  <a:gd name="T31" fmla="*/ 510 h 5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9"/>
                  <a:gd name="T49" fmla="*/ 0 h 510"/>
                  <a:gd name="T50" fmla="*/ 389 w 389"/>
                  <a:gd name="T51" fmla="*/ 510 h 5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9" h="510">
                    <a:moveTo>
                      <a:pt x="368" y="321"/>
                    </a:moveTo>
                    <a:cubicBezTo>
                      <a:pt x="337" y="262"/>
                      <a:pt x="341" y="284"/>
                      <a:pt x="359" y="189"/>
                    </a:cubicBezTo>
                    <a:cubicBezTo>
                      <a:pt x="363" y="170"/>
                      <a:pt x="378" y="133"/>
                      <a:pt x="378" y="133"/>
                    </a:cubicBezTo>
                    <a:cubicBezTo>
                      <a:pt x="373" y="104"/>
                      <a:pt x="380" y="69"/>
                      <a:pt x="359" y="48"/>
                    </a:cubicBezTo>
                    <a:cubicBezTo>
                      <a:pt x="328" y="17"/>
                      <a:pt x="309" y="12"/>
                      <a:pt x="274" y="0"/>
                    </a:cubicBezTo>
                    <a:cubicBezTo>
                      <a:pt x="227" y="3"/>
                      <a:pt x="179" y="2"/>
                      <a:pt x="132" y="10"/>
                    </a:cubicBezTo>
                    <a:cubicBezTo>
                      <a:pt x="104" y="15"/>
                      <a:pt x="74" y="73"/>
                      <a:pt x="66" y="85"/>
                    </a:cubicBezTo>
                    <a:cubicBezTo>
                      <a:pt x="43" y="118"/>
                      <a:pt x="0" y="224"/>
                      <a:pt x="0" y="265"/>
                    </a:cubicBezTo>
                    <a:cubicBezTo>
                      <a:pt x="0" y="275"/>
                      <a:pt x="3" y="244"/>
                      <a:pt x="9" y="236"/>
                    </a:cubicBezTo>
                    <a:cubicBezTo>
                      <a:pt x="16" y="227"/>
                      <a:pt x="28" y="224"/>
                      <a:pt x="38" y="218"/>
                    </a:cubicBezTo>
                    <a:cubicBezTo>
                      <a:pt x="85" y="154"/>
                      <a:pt x="133" y="124"/>
                      <a:pt x="208" y="104"/>
                    </a:cubicBezTo>
                    <a:cubicBezTo>
                      <a:pt x="230" y="107"/>
                      <a:pt x="254" y="104"/>
                      <a:pt x="274" y="114"/>
                    </a:cubicBezTo>
                    <a:cubicBezTo>
                      <a:pt x="283" y="118"/>
                      <a:pt x="277" y="134"/>
                      <a:pt x="283" y="142"/>
                    </a:cubicBezTo>
                    <a:cubicBezTo>
                      <a:pt x="290" y="151"/>
                      <a:pt x="302" y="155"/>
                      <a:pt x="311" y="161"/>
                    </a:cubicBezTo>
                    <a:cubicBezTo>
                      <a:pt x="334" y="227"/>
                      <a:pt x="383" y="297"/>
                      <a:pt x="387" y="369"/>
                    </a:cubicBezTo>
                    <a:cubicBezTo>
                      <a:pt x="389" y="416"/>
                      <a:pt x="387" y="463"/>
                      <a:pt x="387" y="510"/>
                    </a:cubicBezTo>
                  </a:path>
                </a:pathLst>
              </a:custGeom>
              <a:solidFill>
                <a:srgbClr val="99CC00"/>
              </a:solidFill>
              <a:ln w="19050">
                <a:solidFill>
                  <a:schemeClr val="tx1"/>
                </a:solidFill>
                <a:round/>
                <a:headEnd/>
                <a:tailEnd/>
              </a:ln>
            </p:spPr>
            <p:txBody>
              <a:bodyPr wrap="none" anchor="ctr"/>
              <a:lstStyle/>
              <a:p>
                <a:endParaRPr lang="en-US"/>
              </a:p>
            </p:txBody>
          </p:sp>
          <p:sp>
            <p:nvSpPr>
              <p:cNvPr id="54404" name="Freeform 31"/>
              <p:cNvSpPr>
                <a:spLocks/>
              </p:cNvSpPr>
              <p:nvPr/>
            </p:nvSpPr>
            <p:spPr bwMode="auto">
              <a:xfrm>
                <a:off x="1992" y="2021"/>
                <a:ext cx="406" cy="396"/>
              </a:xfrm>
              <a:custGeom>
                <a:avLst/>
                <a:gdLst>
                  <a:gd name="T0" fmla="*/ 0 w 406"/>
                  <a:gd name="T1" fmla="*/ 340 h 396"/>
                  <a:gd name="T2" fmla="*/ 19 w 406"/>
                  <a:gd name="T3" fmla="*/ 94 h 396"/>
                  <a:gd name="T4" fmla="*/ 29 w 406"/>
                  <a:gd name="T5" fmla="*/ 56 h 396"/>
                  <a:gd name="T6" fmla="*/ 57 w 406"/>
                  <a:gd name="T7" fmla="*/ 47 h 396"/>
                  <a:gd name="T8" fmla="*/ 161 w 406"/>
                  <a:gd name="T9" fmla="*/ 0 h 396"/>
                  <a:gd name="T10" fmla="*/ 303 w 406"/>
                  <a:gd name="T11" fmla="*/ 28 h 396"/>
                  <a:gd name="T12" fmla="*/ 378 w 406"/>
                  <a:gd name="T13" fmla="*/ 198 h 396"/>
                  <a:gd name="T14" fmla="*/ 388 w 406"/>
                  <a:gd name="T15" fmla="*/ 226 h 396"/>
                  <a:gd name="T16" fmla="*/ 397 w 406"/>
                  <a:gd name="T17" fmla="*/ 274 h 396"/>
                  <a:gd name="T18" fmla="*/ 378 w 406"/>
                  <a:gd name="T19" fmla="*/ 245 h 396"/>
                  <a:gd name="T20" fmla="*/ 331 w 406"/>
                  <a:gd name="T21" fmla="*/ 160 h 396"/>
                  <a:gd name="T22" fmla="*/ 321 w 406"/>
                  <a:gd name="T23" fmla="*/ 132 h 396"/>
                  <a:gd name="T24" fmla="*/ 293 w 406"/>
                  <a:gd name="T25" fmla="*/ 122 h 396"/>
                  <a:gd name="T26" fmla="*/ 199 w 406"/>
                  <a:gd name="T27" fmla="*/ 75 h 396"/>
                  <a:gd name="T28" fmla="*/ 114 w 406"/>
                  <a:gd name="T29" fmla="*/ 94 h 396"/>
                  <a:gd name="T30" fmla="*/ 95 w 406"/>
                  <a:gd name="T31" fmla="*/ 122 h 396"/>
                  <a:gd name="T32" fmla="*/ 66 w 406"/>
                  <a:gd name="T33" fmla="*/ 141 h 396"/>
                  <a:gd name="T34" fmla="*/ 29 w 406"/>
                  <a:gd name="T35" fmla="*/ 236 h 396"/>
                  <a:gd name="T36" fmla="*/ 0 w 406"/>
                  <a:gd name="T37" fmla="*/ 340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96"/>
                  <a:gd name="T59" fmla="*/ 406 w 406"/>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96">
                    <a:moveTo>
                      <a:pt x="0" y="340"/>
                    </a:moveTo>
                    <a:cubicBezTo>
                      <a:pt x="3" y="302"/>
                      <a:pt x="11" y="148"/>
                      <a:pt x="19" y="94"/>
                    </a:cubicBezTo>
                    <a:cubicBezTo>
                      <a:pt x="21" y="81"/>
                      <a:pt x="21" y="66"/>
                      <a:pt x="29" y="56"/>
                    </a:cubicBezTo>
                    <a:cubicBezTo>
                      <a:pt x="35" y="48"/>
                      <a:pt x="48" y="51"/>
                      <a:pt x="57" y="47"/>
                    </a:cubicBezTo>
                    <a:cubicBezTo>
                      <a:pt x="96" y="30"/>
                      <a:pt x="119" y="10"/>
                      <a:pt x="161" y="0"/>
                    </a:cubicBezTo>
                    <a:cubicBezTo>
                      <a:pt x="221" y="6"/>
                      <a:pt x="250" y="12"/>
                      <a:pt x="303" y="28"/>
                    </a:cubicBezTo>
                    <a:cubicBezTo>
                      <a:pt x="323" y="93"/>
                      <a:pt x="340" y="140"/>
                      <a:pt x="378" y="198"/>
                    </a:cubicBezTo>
                    <a:cubicBezTo>
                      <a:pt x="383" y="206"/>
                      <a:pt x="386" y="216"/>
                      <a:pt x="388" y="226"/>
                    </a:cubicBezTo>
                    <a:cubicBezTo>
                      <a:pt x="392" y="242"/>
                      <a:pt x="406" y="288"/>
                      <a:pt x="397" y="274"/>
                    </a:cubicBezTo>
                    <a:cubicBezTo>
                      <a:pt x="391" y="264"/>
                      <a:pt x="384" y="255"/>
                      <a:pt x="378" y="245"/>
                    </a:cubicBezTo>
                    <a:cubicBezTo>
                      <a:pt x="369" y="196"/>
                      <a:pt x="378" y="177"/>
                      <a:pt x="331" y="160"/>
                    </a:cubicBezTo>
                    <a:cubicBezTo>
                      <a:pt x="328" y="151"/>
                      <a:pt x="328" y="139"/>
                      <a:pt x="321" y="132"/>
                    </a:cubicBezTo>
                    <a:cubicBezTo>
                      <a:pt x="314" y="125"/>
                      <a:pt x="302" y="126"/>
                      <a:pt x="293" y="122"/>
                    </a:cubicBezTo>
                    <a:cubicBezTo>
                      <a:pt x="259" y="108"/>
                      <a:pt x="233" y="87"/>
                      <a:pt x="199" y="75"/>
                    </a:cubicBezTo>
                    <a:cubicBezTo>
                      <a:pt x="171" y="81"/>
                      <a:pt x="140" y="82"/>
                      <a:pt x="114" y="94"/>
                    </a:cubicBezTo>
                    <a:cubicBezTo>
                      <a:pt x="104" y="99"/>
                      <a:pt x="103" y="114"/>
                      <a:pt x="95" y="122"/>
                    </a:cubicBezTo>
                    <a:cubicBezTo>
                      <a:pt x="87" y="130"/>
                      <a:pt x="76" y="135"/>
                      <a:pt x="66" y="141"/>
                    </a:cubicBezTo>
                    <a:cubicBezTo>
                      <a:pt x="47" y="172"/>
                      <a:pt x="35" y="199"/>
                      <a:pt x="29" y="236"/>
                    </a:cubicBezTo>
                    <a:cubicBezTo>
                      <a:pt x="7" y="362"/>
                      <a:pt x="30" y="396"/>
                      <a:pt x="0" y="340"/>
                    </a:cubicBezTo>
                    <a:close/>
                  </a:path>
                </a:pathLst>
              </a:custGeom>
              <a:solidFill>
                <a:srgbClr val="99CC00"/>
              </a:solidFill>
              <a:ln w="19050">
                <a:solidFill>
                  <a:schemeClr val="tx1"/>
                </a:solidFill>
                <a:round/>
                <a:headEnd/>
                <a:tailEnd/>
              </a:ln>
            </p:spPr>
            <p:txBody>
              <a:bodyPr wrap="none" anchor="ctr"/>
              <a:lstStyle/>
              <a:p>
                <a:endParaRPr lang="en-US"/>
              </a:p>
            </p:txBody>
          </p:sp>
          <p:sp>
            <p:nvSpPr>
              <p:cNvPr id="54405" name="Freeform 32"/>
              <p:cNvSpPr>
                <a:spLocks/>
              </p:cNvSpPr>
              <p:nvPr/>
            </p:nvSpPr>
            <p:spPr bwMode="auto">
              <a:xfrm>
                <a:off x="1671" y="1691"/>
                <a:ext cx="319" cy="358"/>
              </a:xfrm>
              <a:custGeom>
                <a:avLst/>
                <a:gdLst>
                  <a:gd name="T0" fmla="*/ 303 w 319"/>
                  <a:gd name="T1" fmla="*/ 103 h 358"/>
                  <a:gd name="T2" fmla="*/ 246 w 319"/>
                  <a:gd name="T3" fmla="*/ 65 h 358"/>
                  <a:gd name="T4" fmla="*/ 227 w 319"/>
                  <a:gd name="T5" fmla="*/ 37 h 358"/>
                  <a:gd name="T6" fmla="*/ 161 w 319"/>
                  <a:gd name="T7" fmla="*/ 9 h 358"/>
                  <a:gd name="T8" fmla="*/ 29 w 319"/>
                  <a:gd name="T9" fmla="*/ 84 h 358"/>
                  <a:gd name="T10" fmla="*/ 19 w 319"/>
                  <a:gd name="T11" fmla="*/ 150 h 358"/>
                  <a:gd name="T12" fmla="*/ 104 w 319"/>
                  <a:gd name="T13" fmla="*/ 84 h 358"/>
                  <a:gd name="T14" fmla="*/ 133 w 319"/>
                  <a:gd name="T15" fmla="*/ 75 h 358"/>
                  <a:gd name="T16" fmla="*/ 189 w 319"/>
                  <a:gd name="T17" fmla="*/ 84 h 358"/>
                  <a:gd name="T18" fmla="*/ 246 w 319"/>
                  <a:gd name="T19" fmla="*/ 122 h 358"/>
                  <a:gd name="T20" fmla="*/ 274 w 319"/>
                  <a:gd name="T21" fmla="*/ 179 h 358"/>
                  <a:gd name="T22" fmla="*/ 293 w 319"/>
                  <a:gd name="T23" fmla="*/ 358 h 3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58"/>
                  <a:gd name="T38" fmla="*/ 319 w 319"/>
                  <a:gd name="T39" fmla="*/ 358 h 3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58">
                    <a:moveTo>
                      <a:pt x="303" y="103"/>
                    </a:moveTo>
                    <a:cubicBezTo>
                      <a:pt x="256" y="33"/>
                      <a:pt x="319" y="114"/>
                      <a:pt x="246" y="65"/>
                    </a:cubicBezTo>
                    <a:cubicBezTo>
                      <a:pt x="237" y="59"/>
                      <a:pt x="235" y="45"/>
                      <a:pt x="227" y="37"/>
                    </a:cubicBezTo>
                    <a:cubicBezTo>
                      <a:pt x="205" y="15"/>
                      <a:pt x="191" y="16"/>
                      <a:pt x="161" y="9"/>
                    </a:cubicBezTo>
                    <a:cubicBezTo>
                      <a:pt x="53" y="18"/>
                      <a:pt x="56" y="0"/>
                      <a:pt x="29" y="84"/>
                    </a:cubicBezTo>
                    <a:cubicBezTo>
                      <a:pt x="26" y="106"/>
                      <a:pt x="0" y="138"/>
                      <a:pt x="19" y="150"/>
                    </a:cubicBezTo>
                    <a:cubicBezTo>
                      <a:pt x="41" y="164"/>
                      <a:pt x="88" y="95"/>
                      <a:pt x="104" y="84"/>
                    </a:cubicBezTo>
                    <a:cubicBezTo>
                      <a:pt x="112" y="78"/>
                      <a:pt x="123" y="78"/>
                      <a:pt x="133" y="75"/>
                    </a:cubicBezTo>
                    <a:cubicBezTo>
                      <a:pt x="152" y="78"/>
                      <a:pt x="172" y="77"/>
                      <a:pt x="189" y="84"/>
                    </a:cubicBezTo>
                    <a:cubicBezTo>
                      <a:pt x="210" y="93"/>
                      <a:pt x="246" y="122"/>
                      <a:pt x="246" y="122"/>
                    </a:cubicBezTo>
                    <a:cubicBezTo>
                      <a:pt x="252" y="142"/>
                      <a:pt x="269" y="158"/>
                      <a:pt x="274" y="179"/>
                    </a:cubicBezTo>
                    <a:cubicBezTo>
                      <a:pt x="284" y="225"/>
                      <a:pt x="293" y="305"/>
                      <a:pt x="293" y="358"/>
                    </a:cubicBezTo>
                  </a:path>
                </a:pathLst>
              </a:custGeom>
              <a:solidFill>
                <a:srgbClr val="99CC00"/>
              </a:solidFill>
              <a:ln w="19050">
                <a:solidFill>
                  <a:schemeClr val="tx1"/>
                </a:solidFill>
                <a:round/>
                <a:headEnd/>
                <a:tailEnd/>
              </a:ln>
            </p:spPr>
            <p:txBody>
              <a:bodyPr wrap="none" anchor="ctr"/>
              <a:lstStyle/>
              <a:p>
                <a:endParaRPr lang="en-US"/>
              </a:p>
            </p:txBody>
          </p:sp>
          <p:sp>
            <p:nvSpPr>
              <p:cNvPr id="54406" name="Freeform 33"/>
              <p:cNvSpPr>
                <a:spLocks/>
              </p:cNvSpPr>
              <p:nvPr/>
            </p:nvSpPr>
            <p:spPr bwMode="auto">
              <a:xfrm>
                <a:off x="1920" y="1407"/>
                <a:ext cx="56" cy="177"/>
              </a:xfrm>
              <a:custGeom>
                <a:avLst/>
                <a:gdLst>
                  <a:gd name="T0" fmla="*/ 24 w 69"/>
                  <a:gd name="T1" fmla="*/ 334 h 151"/>
                  <a:gd name="T2" fmla="*/ 6 w 69"/>
                  <a:gd name="T3" fmla="*/ 63 h 151"/>
                  <a:gd name="T4" fmla="*/ 0 w 69"/>
                  <a:gd name="T5" fmla="*/ 0 h 151"/>
                  <a:gd name="T6" fmla="*/ 0 60000 65536"/>
                  <a:gd name="T7" fmla="*/ 0 60000 65536"/>
                  <a:gd name="T8" fmla="*/ 0 60000 65536"/>
                  <a:gd name="T9" fmla="*/ 0 w 69"/>
                  <a:gd name="T10" fmla="*/ 0 h 151"/>
                  <a:gd name="T11" fmla="*/ 69 w 69"/>
                  <a:gd name="T12" fmla="*/ 151 h 151"/>
                </a:gdLst>
                <a:ahLst/>
                <a:cxnLst>
                  <a:cxn ang="T6">
                    <a:pos x="T0" y="T1"/>
                  </a:cxn>
                  <a:cxn ang="T7">
                    <a:pos x="T2" y="T3"/>
                  </a:cxn>
                  <a:cxn ang="T8">
                    <a:pos x="T4" y="T5"/>
                  </a:cxn>
                </a:cxnLst>
                <a:rect l="T9" t="T10" r="T11" b="T12"/>
                <a:pathLst>
                  <a:path w="69" h="151">
                    <a:moveTo>
                      <a:pt x="67" y="151"/>
                    </a:moveTo>
                    <a:cubicBezTo>
                      <a:pt x="54" y="63"/>
                      <a:pt x="69" y="103"/>
                      <a:pt x="19" y="28"/>
                    </a:cubicBezTo>
                    <a:cubicBezTo>
                      <a:pt x="13" y="19"/>
                      <a:pt x="0" y="0"/>
                      <a:pt x="0" y="0"/>
                    </a:cubicBezTo>
                  </a:path>
                </a:pathLst>
              </a:custGeom>
              <a:noFill/>
              <a:ln w="19050">
                <a:solidFill>
                  <a:schemeClr val="tx1"/>
                </a:solidFill>
                <a:round/>
                <a:headEnd/>
                <a:tailEnd/>
              </a:ln>
            </p:spPr>
            <p:txBody>
              <a:bodyPr wrap="none" anchor="ctr"/>
              <a:lstStyle/>
              <a:p>
                <a:endParaRPr lang="en-US"/>
              </a:p>
            </p:txBody>
          </p:sp>
          <p:sp>
            <p:nvSpPr>
              <p:cNvPr id="54407" name="Freeform 34"/>
              <p:cNvSpPr>
                <a:spLocks/>
              </p:cNvSpPr>
              <p:nvPr/>
            </p:nvSpPr>
            <p:spPr bwMode="auto">
              <a:xfrm>
                <a:off x="1889" y="1558"/>
                <a:ext cx="85" cy="123"/>
              </a:xfrm>
              <a:custGeom>
                <a:avLst/>
                <a:gdLst>
                  <a:gd name="T0" fmla="*/ 85 w 85"/>
                  <a:gd name="T1" fmla="*/ 123 h 123"/>
                  <a:gd name="T2" fmla="*/ 0 w 85"/>
                  <a:gd name="T3" fmla="*/ 0 h 123"/>
                  <a:gd name="T4" fmla="*/ 0 60000 65536"/>
                  <a:gd name="T5" fmla="*/ 0 60000 65536"/>
                  <a:gd name="T6" fmla="*/ 0 w 85"/>
                  <a:gd name="T7" fmla="*/ 0 h 123"/>
                  <a:gd name="T8" fmla="*/ 85 w 85"/>
                  <a:gd name="T9" fmla="*/ 123 h 123"/>
                </a:gdLst>
                <a:ahLst/>
                <a:cxnLst>
                  <a:cxn ang="T4">
                    <a:pos x="T0" y="T1"/>
                  </a:cxn>
                  <a:cxn ang="T5">
                    <a:pos x="T2" y="T3"/>
                  </a:cxn>
                </a:cxnLst>
                <a:rect l="T6" t="T7" r="T8" b="T9"/>
                <a:pathLst>
                  <a:path w="85" h="123">
                    <a:moveTo>
                      <a:pt x="85" y="123"/>
                    </a:moveTo>
                    <a:cubicBezTo>
                      <a:pt x="64" y="45"/>
                      <a:pt x="45" y="45"/>
                      <a:pt x="0" y="0"/>
                    </a:cubicBezTo>
                  </a:path>
                </a:pathLst>
              </a:custGeom>
              <a:noFill/>
              <a:ln w="19050">
                <a:solidFill>
                  <a:schemeClr val="tx1"/>
                </a:solidFill>
                <a:round/>
                <a:headEnd/>
                <a:tailEnd/>
              </a:ln>
            </p:spPr>
            <p:txBody>
              <a:bodyPr wrap="none" anchor="ctr"/>
              <a:lstStyle/>
              <a:p>
                <a:endParaRPr lang="en-US"/>
              </a:p>
            </p:txBody>
          </p:sp>
          <p:sp>
            <p:nvSpPr>
              <p:cNvPr id="54408" name="Freeform 35"/>
              <p:cNvSpPr>
                <a:spLocks/>
              </p:cNvSpPr>
              <p:nvPr/>
            </p:nvSpPr>
            <p:spPr bwMode="auto">
              <a:xfrm>
                <a:off x="1983" y="1426"/>
                <a:ext cx="94" cy="132"/>
              </a:xfrm>
              <a:custGeom>
                <a:avLst/>
                <a:gdLst>
                  <a:gd name="T0" fmla="*/ 0 w 94"/>
                  <a:gd name="T1" fmla="*/ 132 h 132"/>
                  <a:gd name="T2" fmla="*/ 94 w 94"/>
                  <a:gd name="T3" fmla="*/ 0 h 132"/>
                  <a:gd name="T4" fmla="*/ 0 60000 65536"/>
                  <a:gd name="T5" fmla="*/ 0 60000 65536"/>
                  <a:gd name="T6" fmla="*/ 0 w 94"/>
                  <a:gd name="T7" fmla="*/ 0 h 132"/>
                  <a:gd name="T8" fmla="*/ 94 w 94"/>
                  <a:gd name="T9" fmla="*/ 132 h 132"/>
                </a:gdLst>
                <a:ahLst/>
                <a:cxnLst>
                  <a:cxn ang="T4">
                    <a:pos x="T0" y="T1"/>
                  </a:cxn>
                  <a:cxn ang="T5">
                    <a:pos x="T2" y="T3"/>
                  </a:cxn>
                </a:cxnLst>
                <a:rect l="T6" t="T7" r="T8" b="T9"/>
                <a:pathLst>
                  <a:path w="94" h="132">
                    <a:moveTo>
                      <a:pt x="0" y="132"/>
                    </a:moveTo>
                    <a:cubicBezTo>
                      <a:pt x="12" y="81"/>
                      <a:pt x="24" y="0"/>
                      <a:pt x="94" y="0"/>
                    </a:cubicBezTo>
                  </a:path>
                </a:pathLst>
              </a:custGeom>
              <a:noFill/>
              <a:ln w="19050">
                <a:solidFill>
                  <a:schemeClr val="tx1"/>
                </a:solidFill>
                <a:round/>
                <a:headEnd/>
                <a:tailEnd/>
              </a:ln>
            </p:spPr>
            <p:txBody>
              <a:bodyPr wrap="none" anchor="ctr"/>
              <a:lstStyle/>
              <a:p>
                <a:endParaRPr lang="en-US"/>
              </a:p>
            </p:txBody>
          </p:sp>
          <p:sp>
            <p:nvSpPr>
              <p:cNvPr id="54409" name="Freeform 36"/>
              <p:cNvSpPr>
                <a:spLocks/>
              </p:cNvSpPr>
              <p:nvPr/>
            </p:nvSpPr>
            <p:spPr bwMode="auto">
              <a:xfrm>
                <a:off x="2021" y="1671"/>
                <a:ext cx="85" cy="85"/>
              </a:xfrm>
              <a:custGeom>
                <a:avLst/>
                <a:gdLst>
                  <a:gd name="T0" fmla="*/ 0 w 85"/>
                  <a:gd name="T1" fmla="*/ 85 h 85"/>
                  <a:gd name="T2" fmla="*/ 9 w 85"/>
                  <a:gd name="T3" fmla="*/ 38 h 85"/>
                  <a:gd name="T4" fmla="*/ 85 w 85"/>
                  <a:gd name="T5" fmla="*/ 0 h 85"/>
                  <a:gd name="T6" fmla="*/ 0 60000 65536"/>
                  <a:gd name="T7" fmla="*/ 0 60000 65536"/>
                  <a:gd name="T8" fmla="*/ 0 60000 65536"/>
                  <a:gd name="T9" fmla="*/ 0 w 85"/>
                  <a:gd name="T10" fmla="*/ 0 h 85"/>
                  <a:gd name="T11" fmla="*/ 85 w 85"/>
                  <a:gd name="T12" fmla="*/ 85 h 85"/>
                </a:gdLst>
                <a:ahLst/>
                <a:cxnLst>
                  <a:cxn ang="T6">
                    <a:pos x="T0" y="T1"/>
                  </a:cxn>
                  <a:cxn ang="T7">
                    <a:pos x="T2" y="T3"/>
                  </a:cxn>
                  <a:cxn ang="T8">
                    <a:pos x="T4" y="T5"/>
                  </a:cxn>
                </a:cxnLst>
                <a:rect l="T9" t="T10" r="T11" b="T12"/>
                <a:pathLst>
                  <a:path w="85" h="85">
                    <a:moveTo>
                      <a:pt x="0" y="85"/>
                    </a:moveTo>
                    <a:cubicBezTo>
                      <a:pt x="3" y="69"/>
                      <a:pt x="1" y="52"/>
                      <a:pt x="9" y="38"/>
                    </a:cubicBezTo>
                    <a:cubicBezTo>
                      <a:pt x="21" y="16"/>
                      <a:pt x="64" y="11"/>
                      <a:pt x="85" y="0"/>
                    </a:cubicBezTo>
                  </a:path>
                </a:pathLst>
              </a:custGeom>
              <a:noFill/>
              <a:ln w="19050">
                <a:solidFill>
                  <a:schemeClr val="tx1"/>
                </a:solidFill>
                <a:round/>
                <a:headEnd/>
                <a:tailEnd/>
              </a:ln>
            </p:spPr>
            <p:txBody>
              <a:bodyPr wrap="none" anchor="ctr"/>
              <a:lstStyle/>
              <a:p>
                <a:endParaRPr lang="en-US"/>
              </a:p>
            </p:txBody>
          </p:sp>
        </p:grpSp>
        <p:grpSp>
          <p:nvGrpSpPr>
            <p:cNvPr id="54328" name="Group 37"/>
            <p:cNvGrpSpPr>
              <a:grpSpLocks/>
            </p:cNvGrpSpPr>
            <p:nvPr/>
          </p:nvGrpSpPr>
          <p:grpSpPr bwMode="auto">
            <a:xfrm>
              <a:off x="3187" y="2718"/>
              <a:ext cx="93" cy="147"/>
              <a:chOff x="1584" y="1407"/>
              <a:chExt cx="814" cy="1341"/>
            </a:xfrm>
          </p:grpSpPr>
          <p:sp>
            <p:nvSpPr>
              <p:cNvPr id="54392" name="Freeform 38"/>
              <p:cNvSpPr>
                <a:spLocks/>
              </p:cNvSpPr>
              <p:nvPr/>
            </p:nvSpPr>
            <p:spPr bwMode="auto">
              <a:xfrm>
                <a:off x="1627" y="2323"/>
                <a:ext cx="382" cy="365"/>
              </a:xfrm>
              <a:custGeom>
                <a:avLst/>
                <a:gdLst>
                  <a:gd name="T0" fmla="*/ 341 w 382"/>
                  <a:gd name="T1" fmla="*/ 365 h 365"/>
                  <a:gd name="T2" fmla="*/ 120 w 382"/>
                  <a:gd name="T3" fmla="*/ 123 h 365"/>
                  <a:gd name="T4" fmla="*/ 92 w 382"/>
                  <a:gd name="T5" fmla="*/ 142 h 365"/>
                  <a:gd name="T6" fmla="*/ 44 w 382"/>
                  <a:gd name="T7" fmla="*/ 227 h 365"/>
                  <a:gd name="T8" fmla="*/ 16 w 382"/>
                  <a:gd name="T9" fmla="*/ 274 h 365"/>
                  <a:gd name="T10" fmla="*/ 35 w 382"/>
                  <a:gd name="T11" fmla="*/ 113 h 365"/>
                  <a:gd name="T12" fmla="*/ 177 w 382"/>
                  <a:gd name="T13" fmla="*/ 19 h 365"/>
                  <a:gd name="T14" fmla="*/ 233 w 382"/>
                  <a:gd name="T15" fmla="*/ 0 h 365"/>
                  <a:gd name="T16" fmla="*/ 347 w 382"/>
                  <a:gd name="T17" fmla="*/ 57 h 365"/>
                  <a:gd name="T18" fmla="*/ 341 w 382"/>
                  <a:gd name="T19" fmla="*/ 365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2"/>
                  <a:gd name="T31" fmla="*/ 0 h 365"/>
                  <a:gd name="T32" fmla="*/ 382 w 382"/>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2" h="365">
                    <a:moveTo>
                      <a:pt x="341" y="365"/>
                    </a:moveTo>
                    <a:cubicBezTo>
                      <a:pt x="294" y="85"/>
                      <a:pt x="380" y="87"/>
                      <a:pt x="120" y="123"/>
                    </a:cubicBezTo>
                    <a:cubicBezTo>
                      <a:pt x="109" y="125"/>
                      <a:pt x="101" y="136"/>
                      <a:pt x="92" y="142"/>
                    </a:cubicBezTo>
                    <a:cubicBezTo>
                      <a:pt x="73" y="195"/>
                      <a:pt x="90" y="154"/>
                      <a:pt x="44" y="227"/>
                    </a:cubicBezTo>
                    <a:cubicBezTo>
                      <a:pt x="34" y="242"/>
                      <a:pt x="16" y="274"/>
                      <a:pt x="16" y="274"/>
                    </a:cubicBezTo>
                    <a:cubicBezTo>
                      <a:pt x="20" y="220"/>
                      <a:pt x="0" y="154"/>
                      <a:pt x="35" y="113"/>
                    </a:cubicBezTo>
                    <a:cubicBezTo>
                      <a:pt x="52" y="93"/>
                      <a:pt x="151" y="32"/>
                      <a:pt x="177" y="19"/>
                    </a:cubicBezTo>
                    <a:cubicBezTo>
                      <a:pt x="195" y="10"/>
                      <a:pt x="233" y="0"/>
                      <a:pt x="233" y="0"/>
                    </a:cubicBezTo>
                    <a:cubicBezTo>
                      <a:pt x="296" y="9"/>
                      <a:pt x="314" y="6"/>
                      <a:pt x="347" y="57"/>
                    </a:cubicBezTo>
                    <a:cubicBezTo>
                      <a:pt x="382" y="164"/>
                      <a:pt x="360" y="260"/>
                      <a:pt x="341" y="365"/>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93" name="Freeform 39"/>
              <p:cNvSpPr>
                <a:spLocks/>
              </p:cNvSpPr>
              <p:nvPr/>
            </p:nvSpPr>
            <p:spPr bwMode="auto">
              <a:xfrm>
                <a:off x="1992" y="2313"/>
                <a:ext cx="303" cy="435"/>
              </a:xfrm>
              <a:custGeom>
                <a:avLst/>
                <a:gdLst>
                  <a:gd name="T0" fmla="*/ 0 w 303"/>
                  <a:gd name="T1" fmla="*/ 359 h 435"/>
                  <a:gd name="T2" fmla="*/ 19 w 303"/>
                  <a:gd name="T3" fmla="*/ 218 h 435"/>
                  <a:gd name="T4" fmla="*/ 29 w 303"/>
                  <a:gd name="T5" fmla="*/ 38 h 435"/>
                  <a:gd name="T6" fmla="*/ 114 w 303"/>
                  <a:gd name="T7" fmla="*/ 0 h 435"/>
                  <a:gd name="T8" fmla="*/ 189 w 303"/>
                  <a:gd name="T9" fmla="*/ 10 h 435"/>
                  <a:gd name="T10" fmla="*/ 246 w 303"/>
                  <a:gd name="T11" fmla="*/ 123 h 435"/>
                  <a:gd name="T12" fmla="*/ 303 w 303"/>
                  <a:gd name="T13" fmla="*/ 321 h 435"/>
                  <a:gd name="T14" fmla="*/ 293 w 303"/>
                  <a:gd name="T15" fmla="*/ 293 h 435"/>
                  <a:gd name="T16" fmla="*/ 274 w 303"/>
                  <a:gd name="T17" fmla="*/ 237 h 435"/>
                  <a:gd name="T18" fmla="*/ 142 w 303"/>
                  <a:gd name="T19" fmla="*/ 95 h 435"/>
                  <a:gd name="T20" fmla="*/ 29 w 303"/>
                  <a:gd name="T21" fmla="*/ 180 h 435"/>
                  <a:gd name="T22" fmla="*/ 19 w 303"/>
                  <a:gd name="T23" fmla="*/ 435 h 435"/>
                  <a:gd name="T24" fmla="*/ 24 w 303"/>
                  <a:gd name="T25" fmla="*/ 87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35"/>
                  <a:gd name="T41" fmla="*/ 303 w 303"/>
                  <a:gd name="T42" fmla="*/ 435 h 4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35">
                    <a:moveTo>
                      <a:pt x="0" y="359"/>
                    </a:moveTo>
                    <a:cubicBezTo>
                      <a:pt x="6" y="312"/>
                      <a:pt x="16" y="265"/>
                      <a:pt x="19" y="218"/>
                    </a:cubicBezTo>
                    <a:cubicBezTo>
                      <a:pt x="22" y="158"/>
                      <a:pt x="11" y="95"/>
                      <a:pt x="29" y="38"/>
                    </a:cubicBezTo>
                    <a:cubicBezTo>
                      <a:pt x="33" y="27"/>
                      <a:pt x="95" y="6"/>
                      <a:pt x="114" y="0"/>
                    </a:cubicBezTo>
                    <a:cubicBezTo>
                      <a:pt x="139" y="3"/>
                      <a:pt x="166" y="1"/>
                      <a:pt x="189" y="10"/>
                    </a:cubicBezTo>
                    <a:cubicBezTo>
                      <a:pt x="206" y="17"/>
                      <a:pt x="228" y="96"/>
                      <a:pt x="246" y="123"/>
                    </a:cubicBezTo>
                    <a:cubicBezTo>
                      <a:pt x="264" y="179"/>
                      <a:pt x="303" y="264"/>
                      <a:pt x="303" y="321"/>
                    </a:cubicBezTo>
                    <a:cubicBezTo>
                      <a:pt x="303" y="331"/>
                      <a:pt x="296" y="302"/>
                      <a:pt x="293" y="293"/>
                    </a:cubicBezTo>
                    <a:cubicBezTo>
                      <a:pt x="287" y="274"/>
                      <a:pt x="285" y="253"/>
                      <a:pt x="274" y="237"/>
                    </a:cubicBezTo>
                    <a:cubicBezTo>
                      <a:pt x="234" y="177"/>
                      <a:pt x="213" y="118"/>
                      <a:pt x="142" y="95"/>
                    </a:cubicBezTo>
                    <a:cubicBezTo>
                      <a:pt x="56" y="114"/>
                      <a:pt x="47" y="104"/>
                      <a:pt x="29" y="180"/>
                    </a:cubicBezTo>
                    <a:cubicBezTo>
                      <a:pt x="18" y="410"/>
                      <a:pt x="19" y="325"/>
                      <a:pt x="19" y="435"/>
                    </a:cubicBezTo>
                    <a:lnTo>
                      <a:pt x="24" y="87"/>
                    </a:lnTo>
                  </a:path>
                </a:pathLst>
              </a:custGeom>
              <a:solidFill>
                <a:srgbClr val="99CC00"/>
              </a:solidFill>
              <a:ln w="19050">
                <a:solidFill>
                  <a:schemeClr val="tx1"/>
                </a:solidFill>
                <a:round/>
                <a:headEnd/>
                <a:tailEnd/>
              </a:ln>
            </p:spPr>
            <p:txBody>
              <a:bodyPr wrap="none" anchor="ctr"/>
              <a:lstStyle/>
              <a:p>
                <a:endParaRPr lang="en-US"/>
              </a:p>
            </p:txBody>
          </p:sp>
          <p:sp>
            <p:nvSpPr>
              <p:cNvPr id="54394" name="Freeform 40"/>
              <p:cNvSpPr>
                <a:spLocks/>
              </p:cNvSpPr>
              <p:nvPr/>
            </p:nvSpPr>
            <p:spPr bwMode="auto">
              <a:xfrm>
                <a:off x="1584" y="2016"/>
                <a:ext cx="389" cy="510"/>
              </a:xfrm>
              <a:custGeom>
                <a:avLst/>
                <a:gdLst>
                  <a:gd name="T0" fmla="*/ 368 w 389"/>
                  <a:gd name="T1" fmla="*/ 321 h 510"/>
                  <a:gd name="T2" fmla="*/ 359 w 389"/>
                  <a:gd name="T3" fmla="*/ 189 h 510"/>
                  <a:gd name="T4" fmla="*/ 378 w 389"/>
                  <a:gd name="T5" fmla="*/ 133 h 510"/>
                  <a:gd name="T6" fmla="*/ 359 w 389"/>
                  <a:gd name="T7" fmla="*/ 48 h 510"/>
                  <a:gd name="T8" fmla="*/ 274 w 389"/>
                  <a:gd name="T9" fmla="*/ 0 h 510"/>
                  <a:gd name="T10" fmla="*/ 132 w 389"/>
                  <a:gd name="T11" fmla="*/ 10 h 510"/>
                  <a:gd name="T12" fmla="*/ 66 w 389"/>
                  <a:gd name="T13" fmla="*/ 85 h 510"/>
                  <a:gd name="T14" fmla="*/ 0 w 389"/>
                  <a:gd name="T15" fmla="*/ 265 h 510"/>
                  <a:gd name="T16" fmla="*/ 9 w 389"/>
                  <a:gd name="T17" fmla="*/ 236 h 510"/>
                  <a:gd name="T18" fmla="*/ 38 w 389"/>
                  <a:gd name="T19" fmla="*/ 218 h 510"/>
                  <a:gd name="T20" fmla="*/ 208 w 389"/>
                  <a:gd name="T21" fmla="*/ 104 h 510"/>
                  <a:gd name="T22" fmla="*/ 274 w 389"/>
                  <a:gd name="T23" fmla="*/ 114 h 510"/>
                  <a:gd name="T24" fmla="*/ 283 w 389"/>
                  <a:gd name="T25" fmla="*/ 142 h 510"/>
                  <a:gd name="T26" fmla="*/ 311 w 389"/>
                  <a:gd name="T27" fmla="*/ 161 h 510"/>
                  <a:gd name="T28" fmla="*/ 387 w 389"/>
                  <a:gd name="T29" fmla="*/ 369 h 510"/>
                  <a:gd name="T30" fmla="*/ 387 w 389"/>
                  <a:gd name="T31" fmla="*/ 510 h 5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9"/>
                  <a:gd name="T49" fmla="*/ 0 h 510"/>
                  <a:gd name="T50" fmla="*/ 389 w 389"/>
                  <a:gd name="T51" fmla="*/ 510 h 5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9" h="510">
                    <a:moveTo>
                      <a:pt x="368" y="321"/>
                    </a:moveTo>
                    <a:cubicBezTo>
                      <a:pt x="337" y="262"/>
                      <a:pt x="341" y="284"/>
                      <a:pt x="359" y="189"/>
                    </a:cubicBezTo>
                    <a:cubicBezTo>
                      <a:pt x="363" y="170"/>
                      <a:pt x="378" y="133"/>
                      <a:pt x="378" y="133"/>
                    </a:cubicBezTo>
                    <a:cubicBezTo>
                      <a:pt x="373" y="104"/>
                      <a:pt x="380" y="69"/>
                      <a:pt x="359" y="48"/>
                    </a:cubicBezTo>
                    <a:cubicBezTo>
                      <a:pt x="328" y="17"/>
                      <a:pt x="309" y="12"/>
                      <a:pt x="274" y="0"/>
                    </a:cubicBezTo>
                    <a:cubicBezTo>
                      <a:pt x="227" y="3"/>
                      <a:pt x="179" y="2"/>
                      <a:pt x="132" y="10"/>
                    </a:cubicBezTo>
                    <a:cubicBezTo>
                      <a:pt x="104" y="15"/>
                      <a:pt x="74" y="73"/>
                      <a:pt x="66" y="85"/>
                    </a:cubicBezTo>
                    <a:cubicBezTo>
                      <a:pt x="43" y="118"/>
                      <a:pt x="0" y="224"/>
                      <a:pt x="0" y="265"/>
                    </a:cubicBezTo>
                    <a:cubicBezTo>
                      <a:pt x="0" y="275"/>
                      <a:pt x="3" y="244"/>
                      <a:pt x="9" y="236"/>
                    </a:cubicBezTo>
                    <a:cubicBezTo>
                      <a:pt x="16" y="227"/>
                      <a:pt x="28" y="224"/>
                      <a:pt x="38" y="218"/>
                    </a:cubicBezTo>
                    <a:cubicBezTo>
                      <a:pt x="85" y="154"/>
                      <a:pt x="133" y="124"/>
                      <a:pt x="208" y="104"/>
                    </a:cubicBezTo>
                    <a:cubicBezTo>
                      <a:pt x="230" y="107"/>
                      <a:pt x="254" y="104"/>
                      <a:pt x="274" y="114"/>
                    </a:cubicBezTo>
                    <a:cubicBezTo>
                      <a:pt x="283" y="118"/>
                      <a:pt x="277" y="134"/>
                      <a:pt x="283" y="142"/>
                    </a:cubicBezTo>
                    <a:cubicBezTo>
                      <a:pt x="290" y="151"/>
                      <a:pt x="302" y="155"/>
                      <a:pt x="311" y="161"/>
                    </a:cubicBezTo>
                    <a:cubicBezTo>
                      <a:pt x="334" y="227"/>
                      <a:pt x="383" y="297"/>
                      <a:pt x="387" y="369"/>
                    </a:cubicBezTo>
                    <a:cubicBezTo>
                      <a:pt x="389" y="416"/>
                      <a:pt x="387" y="463"/>
                      <a:pt x="387" y="510"/>
                    </a:cubicBezTo>
                  </a:path>
                </a:pathLst>
              </a:custGeom>
              <a:solidFill>
                <a:srgbClr val="99CC00"/>
              </a:solidFill>
              <a:ln w="19050">
                <a:solidFill>
                  <a:schemeClr val="tx1"/>
                </a:solidFill>
                <a:round/>
                <a:headEnd/>
                <a:tailEnd/>
              </a:ln>
            </p:spPr>
            <p:txBody>
              <a:bodyPr wrap="none" anchor="ctr"/>
              <a:lstStyle/>
              <a:p>
                <a:endParaRPr lang="en-US"/>
              </a:p>
            </p:txBody>
          </p:sp>
          <p:sp>
            <p:nvSpPr>
              <p:cNvPr id="54395" name="Freeform 41"/>
              <p:cNvSpPr>
                <a:spLocks/>
              </p:cNvSpPr>
              <p:nvPr/>
            </p:nvSpPr>
            <p:spPr bwMode="auto">
              <a:xfrm>
                <a:off x="1992" y="2021"/>
                <a:ext cx="406" cy="396"/>
              </a:xfrm>
              <a:custGeom>
                <a:avLst/>
                <a:gdLst>
                  <a:gd name="T0" fmla="*/ 0 w 406"/>
                  <a:gd name="T1" fmla="*/ 340 h 396"/>
                  <a:gd name="T2" fmla="*/ 19 w 406"/>
                  <a:gd name="T3" fmla="*/ 94 h 396"/>
                  <a:gd name="T4" fmla="*/ 29 w 406"/>
                  <a:gd name="T5" fmla="*/ 56 h 396"/>
                  <a:gd name="T6" fmla="*/ 57 w 406"/>
                  <a:gd name="T7" fmla="*/ 47 h 396"/>
                  <a:gd name="T8" fmla="*/ 161 w 406"/>
                  <a:gd name="T9" fmla="*/ 0 h 396"/>
                  <a:gd name="T10" fmla="*/ 303 w 406"/>
                  <a:gd name="T11" fmla="*/ 28 h 396"/>
                  <a:gd name="T12" fmla="*/ 378 w 406"/>
                  <a:gd name="T13" fmla="*/ 198 h 396"/>
                  <a:gd name="T14" fmla="*/ 388 w 406"/>
                  <a:gd name="T15" fmla="*/ 226 h 396"/>
                  <a:gd name="T16" fmla="*/ 397 w 406"/>
                  <a:gd name="T17" fmla="*/ 274 h 396"/>
                  <a:gd name="T18" fmla="*/ 378 w 406"/>
                  <a:gd name="T19" fmla="*/ 245 h 396"/>
                  <a:gd name="T20" fmla="*/ 331 w 406"/>
                  <a:gd name="T21" fmla="*/ 160 h 396"/>
                  <a:gd name="T22" fmla="*/ 321 w 406"/>
                  <a:gd name="T23" fmla="*/ 132 h 396"/>
                  <a:gd name="T24" fmla="*/ 293 w 406"/>
                  <a:gd name="T25" fmla="*/ 122 h 396"/>
                  <a:gd name="T26" fmla="*/ 199 w 406"/>
                  <a:gd name="T27" fmla="*/ 75 h 396"/>
                  <a:gd name="T28" fmla="*/ 114 w 406"/>
                  <a:gd name="T29" fmla="*/ 94 h 396"/>
                  <a:gd name="T30" fmla="*/ 95 w 406"/>
                  <a:gd name="T31" fmla="*/ 122 h 396"/>
                  <a:gd name="T32" fmla="*/ 66 w 406"/>
                  <a:gd name="T33" fmla="*/ 141 h 396"/>
                  <a:gd name="T34" fmla="*/ 29 w 406"/>
                  <a:gd name="T35" fmla="*/ 236 h 396"/>
                  <a:gd name="T36" fmla="*/ 0 w 406"/>
                  <a:gd name="T37" fmla="*/ 340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96"/>
                  <a:gd name="T59" fmla="*/ 406 w 406"/>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96">
                    <a:moveTo>
                      <a:pt x="0" y="340"/>
                    </a:moveTo>
                    <a:cubicBezTo>
                      <a:pt x="3" y="302"/>
                      <a:pt x="11" y="148"/>
                      <a:pt x="19" y="94"/>
                    </a:cubicBezTo>
                    <a:cubicBezTo>
                      <a:pt x="21" y="81"/>
                      <a:pt x="21" y="66"/>
                      <a:pt x="29" y="56"/>
                    </a:cubicBezTo>
                    <a:cubicBezTo>
                      <a:pt x="35" y="48"/>
                      <a:pt x="48" y="51"/>
                      <a:pt x="57" y="47"/>
                    </a:cubicBezTo>
                    <a:cubicBezTo>
                      <a:pt x="96" y="30"/>
                      <a:pt x="119" y="10"/>
                      <a:pt x="161" y="0"/>
                    </a:cubicBezTo>
                    <a:cubicBezTo>
                      <a:pt x="221" y="6"/>
                      <a:pt x="250" y="12"/>
                      <a:pt x="303" y="28"/>
                    </a:cubicBezTo>
                    <a:cubicBezTo>
                      <a:pt x="323" y="93"/>
                      <a:pt x="340" y="140"/>
                      <a:pt x="378" y="198"/>
                    </a:cubicBezTo>
                    <a:cubicBezTo>
                      <a:pt x="383" y="206"/>
                      <a:pt x="386" y="216"/>
                      <a:pt x="388" y="226"/>
                    </a:cubicBezTo>
                    <a:cubicBezTo>
                      <a:pt x="392" y="242"/>
                      <a:pt x="406" y="288"/>
                      <a:pt x="397" y="274"/>
                    </a:cubicBezTo>
                    <a:cubicBezTo>
                      <a:pt x="391" y="264"/>
                      <a:pt x="384" y="255"/>
                      <a:pt x="378" y="245"/>
                    </a:cubicBezTo>
                    <a:cubicBezTo>
                      <a:pt x="369" y="196"/>
                      <a:pt x="378" y="177"/>
                      <a:pt x="331" y="160"/>
                    </a:cubicBezTo>
                    <a:cubicBezTo>
                      <a:pt x="328" y="151"/>
                      <a:pt x="328" y="139"/>
                      <a:pt x="321" y="132"/>
                    </a:cubicBezTo>
                    <a:cubicBezTo>
                      <a:pt x="314" y="125"/>
                      <a:pt x="302" y="126"/>
                      <a:pt x="293" y="122"/>
                    </a:cubicBezTo>
                    <a:cubicBezTo>
                      <a:pt x="259" y="108"/>
                      <a:pt x="233" y="87"/>
                      <a:pt x="199" y="75"/>
                    </a:cubicBezTo>
                    <a:cubicBezTo>
                      <a:pt x="171" y="81"/>
                      <a:pt x="140" y="82"/>
                      <a:pt x="114" y="94"/>
                    </a:cubicBezTo>
                    <a:cubicBezTo>
                      <a:pt x="104" y="99"/>
                      <a:pt x="103" y="114"/>
                      <a:pt x="95" y="122"/>
                    </a:cubicBezTo>
                    <a:cubicBezTo>
                      <a:pt x="87" y="130"/>
                      <a:pt x="76" y="135"/>
                      <a:pt x="66" y="141"/>
                    </a:cubicBezTo>
                    <a:cubicBezTo>
                      <a:pt x="47" y="172"/>
                      <a:pt x="35" y="199"/>
                      <a:pt x="29" y="236"/>
                    </a:cubicBezTo>
                    <a:cubicBezTo>
                      <a:pt x="7" y="362"/>
                      <a:pt x="30" y="396"/>
                      <a:pt x="0" y="340"/>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96" name="Freeform 42"/>
              <p:cNvSpPr>
                <a:spLocks/>
              </p:cNvSpPr>
              <p:nvPr/>
            </p:nvSpPr>
            <p:spPr bwMode="auto">
              <a:xfrm>
                <a:off x="1671" y="1691"/>
                <a:ext cx="319" cy="358"/>
              </a:xfrm>
              <a:custGeom>
                <a:avLst/>
                <a:gdLst>
                  <a:gd name="T0" fmla="*/ 303 w 319"/>
                  <a:gd name="T1" fmla="*/ 103 h 358"/>
                  <a:gd name="T2" fmla="*/ 246 w 319"/>
                  <a:gd name="T3" fmla="*/ 65 h 358"/>
                  <a:gd name="T4" fmla="*/ 227 w 319"/>
                  <a:gd name="T5" fmla="*/ 37 h 358"/>
                  <a:gd name="T6" fmla="*/ 161 w 319"/>
                  <a:gd name="T7" fmla="*/ 9 h 358"/>
                  <a:gd name="T8" fmla="*/ 29 w 319"/>
                  <a:gd name="T9" fmla="*/ 84 h 358"/>
                  <a:gd name="T10" fmla="*/ 19 w 319"/>
                  <a:gd name="T11" fmla="*/ 150 h 358"/>
                  <a:gd name="T12" fmla="*/ 104 w 319"/>
                  <a:gd name="T13" fmla="*/ 84 h 358"/>
                  <a:gd name="T14" fmla="*/ 133 w 319"/>
                  <a:gd name="T15" fmla="*/ 75 h 358"/>
                  <a:gd name="T16" fmla="*/ 189 w 319"/>
                  <a:gd name="T17" fmla="*/ 84 h 358"/>
                  <a:gd name="T18" fmla="*/ 246 w 319"/>
                  <a:gd name="T19" fmla="*/ 122 h 358"/>
                  <a:gd name="T20" fmla="*/ 274 w 319"/>
                  <a:gd name="T21" fmla="*/ 179 h 358"/>
                  <a:gd name="T22" fmla="*/ 293 w 319"/>
                  <a:gd name="T23" fmla="*/ 358 h 3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58"/>
                  <a:gd name="T38" fmla="*/ 319 w 319"/>
                  <a:gd name="T39" fmla="*/ 358 h 3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58">
                    <a:moveTo>
                      <a:pt x="303" y="103"/>
                    </a:moveTo>
                    <a:cubicBezTo>
                      <a:pt x="256" y="33"/>
                      <a:pt x="319" y="114"/>
                      <a:pt x="246" y="65"/>
                    </a:cubicBezTo>
                    <a:cubicBezTo>
                      <a:pt x="237" y="59"/>
                      <a:pt x="235" y="45"/>
                      <a:pt x="227" y="37"/>
                    </a:cubicBezTo>
                    <a:cubicBezTo>
                      <a:pt x="205" y="15"/>
                      <a:pt x="191" y="16"/>
                      <a:pt x="161" y="9"/>
                    </a:cubicBezTo>
                    <a:cubicBezTo>
                      <a:pt x="53" y="18"/>
                      <a:pt x="56" y="0"/>
                      <a:pt x="29" y="84"/>
                    </a:cubicBezTo>
                    <a:cubicBezTo>
                      <a:pt x="26" y="106"/>
                      <a:pt x="0" y="138"/>
                      <a:pt x="19" y="150"/>
                    </a:cubicBezTo>
                    <a:cubicBezTo>
                      <a:pt x="41" y="164"/>
                      <a:pt x="88" y="95"/>
                      <a:pt x="104" y="84"/>
                    </a:cubicBezTo>
                    <a:cubicBezTo>
                      <a:pt x="112" y="78"/>
                      <a:pt x="123" y="78"/>
                      <a:pt x="133" y="75"/>
                    </a:cubicBezTo>
                    <a:cubicBezTo>
                      <a:pt x="152" y="78"/>
                      <a:pt x="172" y="77"/>
                      <a:pt x="189" y="84"/>
                    </a:cubicBezTo>
                    <a:cubicBezTo>
                      <a:pt x="210" y="93"/>
                      <a:pt x="246" y="122"/>
                      <a:pt x="246" y="122"/>
                    </a:cubicBezTo>
                    <a:cubicBezTo>
                      <a:pt x="252" y="142"/>
                      <a:pt x="269" y="158"/>
                      <a:pt x="274" y="179"/>
                    </a:cubicBezTo>
                    <a:cubicBezTo>
                      <a:pt x="284" y="225"/>
                      <a:pt x="293" y="305"/>
                      <a:pt x="293" y="358"/>
                    </a:cubicBezTo>
                  </a:path>
                </a:pathLst>
              </a:custGeom>
              <a:solidFill>
                <a:srgbClr val="99CC00"/>
              </a:solidFill>
              <a:ln w="19050">
                <a:solidFill>
                  <a:schemeClr val="tx1"/>
                </a:solidFill>
                <a:round/>
                <a:headEnd/>
                <a:tailEnd/>
              </a:ln>
            </p:spPr>
            <p:txBody>
              <a:bodyPr wrap="none" anchor="ctr"/>
              <a:lstStyle/>
              <a:p>
                <a:endParaRPr lang="en-US"/>
              </a:p>
            </p:txBody>
          </p:sp>
          <p:sp>
            <p:nvSpPr>
              <p:cNvPr id="54397" name="Freeform 43"/>
              <p:cNvSpPr>
                <a:spLocks/>
              </p:cNvSpPr>
              <p:nvPr/>
            </p:nvSpPr>
            <p:spPr bwMode="auto">
              <a:xfrm>
                <a:off x="1920" y="1407"/>
                <a:ext cx="56" cy="177"/>
              </a:xfrm>
              <a:custGeom>
                <a:avLst/>
                <a:gdLst>
                  <a:gd name="T0" fmla="*/ 24 w 69"/>
                  <a:gd name="T1" fmla="*/ 334 h 151"/>
                  <a:gd name="T2" fmla="*/ 6 w 69"/>
                  <a:gd name="T3" fmla="*/ 63 h 151"/>
                  <a:gd name="T4" fmla="*/ 0 w 69"/>
                  <a:gd name="T5" fmla="*/ 0 h 151"/>
                  <a:gd name="T6" fmla="*/ 0 60000 65536"/>
                  <a:gd name="T7" fmla="*/ 0 60000 65536"/>
                  <a:gd name="T8" fmla="*/ 0 60000 65536"/>
                  <a:gd name="T9" fmla="*/ 0 w 69"/>
                  <a:gd name="T10" fmla="*/ 0 h 151"/>
                  <a:gd name="T11" fmla="*/ 69 w 69"/>
                  <a:gd name="T12" fmla="*/ 151 h 151"/>
                </a:gdLst>
                <a:ahLst/>
                <a:cxnLst>
                  <a:cxn ang="T6">
                    <a:pos x="T0" y="T1"/>
                  </a:cxn>
                  <a:cxn ang="T7">
                    <a:pos x="T2" y="T3"/>
                  </a:cxn>
                  <a:cxn ang="T8">
                    <a:pos x="T4" y="T5"/>
                  </a:cxn>
                </a:cxnLst>
                <a:rect l="T9" t="T10" r="T11" b="T12"/>
                <a:pathLst>
                  <a:path w="69" h="151">
                    <a:moveTo>
                      <a:pt x="67" y="151"/>
                    </a:moveTo>
                    <a:cubicBezTo>
                      <a:pt x="54" y="63"/>
                      <a:pt x="69" y="103"/>
                      <a:pt x="19" y="28"/>
                    </a:cubicBezTo>
                    <a:cubicBezTo>
                      <a:pt x="13" y="19"/>
                      <a:pt x="0" y="0"/>
                      <a:pt x="0" y="0"/>
                    </a:cubicBezTo>
                  </a:path>
                </a:pathLst>
              </a:custGeom>
              <a:noFill/>
              <a:ln w="19050">
                <a:solidFill>
                  <a:schemeClr val="tx1"/>
                </a:solidFill>
                <a:round/>
                <a:headEnd/>
                <a:tailEnd/>
              </a:ln>
            </p:spPr>
            <p:txBody>
              <a:bodyPr wrap="none" anchor="ctr"/>
              <a:lstStyle/>
              <a:p>
                <a:endParaRPr lang="en-US"/>
              </a:p>
            </p:txBody>
          </p:sp>
          <p:sp>
            <p:nvSpPr>
              <p:cNvPr id="54398" name="Freeform 44"/>
              <p:cNvSpPr>
                <a:spLocks/>
              </p:cNvSpPr>
              <p:nvPr/>
            </p:nvSpPr>
            <p:spPr bwMode="auto">
              <a:xfrm>
                <a:off x="1889" y="1558"/>
                <a:ext cx="85" cy="123"/>
              </a:xfrm>
              <a:custGeom>
                <a:avLst/>
                <a:gdLst>
                  <a:gd name="T0" fmla="*/ 85 w 85"/>
                  <a:gd name="T1" fmla="*/ 123 h 123"/>
                  <a:gd name="T2" fmla="*/ 0 w 85"/>
                  <a:gd name="T3" fmla="*/ 0 h 123"/>
                  <a:gd name="T4" fmla="*/ 0 60000 65536"/>
                  <a:gd name="T5" fmla="*/ 0 60000 65536"/>
                  <a:gd name="T6" fmla="*/ 0 w 85"/>
                  <a:gd name="T7" fmla="*/ 0 h 123"/>
                  <a:gd name="T8" fmla="*/ 85 w 85"/>
                  <a:gd name="T9" fmla="*/ 123 h 123"/>
                </a:gdLst>
                <a:ahLst/>
                <a:cxnLst>
                  <a:cxn ang="T4">
                    <a:pos x="T0" y="T1"/>
                  </a:cxn>
                  <a:cxn ang="T5">
                    <a:pos x="T2" y="T3"/>
                  </a:cxn>
                </a:cxnLst>
                <a:rect l="T6" t="T7" r="T8" b="T9"/>
                <a:pathLst>
                  <a:path w="85" h="123">
                    <a:moveTo>
                      <a:pt x="85" y="123"/>
                    </a:moveTo>
                    <a:cubicBezTo>
                      <a:pt x="64" y="45"/>
                      <a:pt x="45" y="45"/>
                      <a:pt x="0" y="0"/>
                    </a:cubicBezTo>
                  </a:path>
                </a:pathLst>
              </a:custGeom>
              <a:noFill/>
              <a:ln w="19050">
                <a:solidFill>
                  <a:schemeClr val="tx1"/>
                </a:solidFill>
                <a:round/>
                <a:headEnd/>
                <a:tailEnd/>
              </a:ln>
            </p:spPr>
            <p:txBody>
              <a:bodyPr wrap="none" anchor="ctr"/>
              <a:lstStyle/>
              <a:p>
                <a:endParaRPr lang="en-US"/>
              </a:p>
            </p:txBody>
          </p:sp>
          <p:sp>
            <p:nvSpPr>
              <p:cNvPr id="54399" name="Freeform 45"/>
              <p:cNvSpPr>
                <a:spLocks/>
              </p:cNvSpPr>
              <p:nvPr/>
            </p:nvSpPr>
            <p:spPr bwMode="auto">
              <a:xfrm>
                <a:off x="1983" y="1426"/>
                <a:ext cx="94" cy="132"/>
              </a:xfrm>
              <a:custGeom>
                <a:avLst/>
                <a:gdLst>
                  <a:gd name="T0" fmla="*/ 0 w 94"/>
                  <a:gd name="T1" fmla="*/ 132 h 132"/>
                  <a:gd name="T2" fmla="*/ 94 w 94"/>
                  <a:gd name="T3" fmla="*/ 0 h 132"/>
                  <a:gd name="T4" fmla="*/ 0 60000 65536"/>
                  <a:gd name="T5" fmla="*/ 0 60000 65536"/>
                  <a:gd name="T6" fmla="*/ 0 w 94"/>
                  <a:gd name="T7" fmla="*/ 0 h 132"/>
                  <a:gd name="T8" fmla="*/ 94 w 94"/>
                  <a:gd name="T9" fmla="*/ 132 h 132"/>
                </a:gdLst>
                <a:ahLst/>
                <a:cxnLst>
                  <a:cxn ang="T4">
                    <a:pos x="T0" y="T1"/>
                  </a:cxn>
                  <a:cxn ang="T5">
                    <a:pos x="T2" y="T3"/>
                  </a:cxn>
                </a:cxnLst>
                <a:rect l="T6" t="T7" r="T8" b="T9"/>
                <a:pathLst>
                  <a:path w="94" h="132">
                    <a:moveTo>
                      <a:pt x="0" y="132"/>
                    </a:moveTo>
                    <a:cubicBezTo>
                      <a:pt x="12" y="81"/>
                      <a:pt x="24" y="0"/>
                      <a:pt x="94" y="0"/>
                    </a:cubicBezTo>
                  </a:path>
                </a:pathLst>
              </a:custGeom>
              <a:noFill/>
              <a:ln w="19050">
                <a:solidFill>
                  <a:schemeClr val="tx1"/>
                </a:solidFill>
                <a:round/>
                <a:headEnd/>
                <a:tailEnd/>
              </a:ln>
            </p:spPr>
            <p:txBody>
              <a:bodyPr wrap="none" anchor="ctr"/>
              <a:lstStyle/>
              <a:p>
                <a:endParaRPr lang="en-US"/>
              </a:p>
            </p:txBody>
          </p:sp>
          <p:sp>
            <p:nvSpPr>
              <p:cNvPr id="54400" name="Freeform 46"/>
              <p:cNvSpPr>
                <a:spLocks/>
              </p:cNvSpPr>
              <p:nvPr/>
            </p:nvSpPr>
            <p:spPr bwMode="auto">
              <a:xfrm>
                <a:off x="2021" y="1671"/>
                <a:ext cx="85" cy="85"/>
              </a:xfrm>
              <a:custGeom>
                <a:avLst/>
                <a:gdLst>
                  <a:gd name="T0" fmla="*/ 0 w 85"/>
                  <a:gd name="T1" fmla="*/ 85 h 85"/>
                  <a:gd name="T2" fmla="*/ 9 w 85"/>
                  <a:gd name="T3" fmla="*/ 38 h 85"/>
                  <a:gd name="T4" fmla="*/ 85 w 85"/>
                  <a:gd name="T5" fmla="*/ 0 h 85"/>
                  <a:gd name="T6" fmla="*/ 0 60000 65536"/>
                  <a:gd name="T7" fmla="*/ 0 60000 65536"/>
                  <a:gd name="T8" fmla="*/ 0 60000 65536"/>
                  <a:gd name="T9" fmla="*/ 0 w 85"/>
                  <a:gd name="T10" fmla="*/ 0 h 85"/>
                  <a:gd name="T11" fmla="*/ 85 w 85"/>
                  <a:gd name="T12" fmla="*/ 85 h 85"/>
                </a:gdLst>
                <a:ahLst/>
                <a:cxnLst>
                  <a:cxn ang="T6">
                    <a:pos x="T0" y="T1"/>
                  </a:cxn>
                  <a:cxn ang="T7">
                    <a:pos x="T2" y="T3"/>
                  </a:cxn>
                  <a:cxn ang="T8">
                    <a:pos x="T4" y="T5"/>
                  </a:cxn>
                </a:cxnLst>
                <a:rect l="T9" t="T10" r="T11" b="T12"/>
                <a:pathLst>
                  <a:path w="85" h="85">
                    <a:moveTo>
                      <a:pt x="0" y="85"/>
                    </a:moveTo>
                    <a:cubicBezTo>
                      <a:pt x="3" y="69"/>
                      <a:pt x="1" y="52"/>
                      <a:pt x="9" y="38"/>
                    </a:cubicBezTo>
                    <a:cubicBezTo>
                      <a:pt x="21" y="16"/>
                      <a:pt x="64" y="11"/>
                      <a:pt x="85" y="0"/>
                    </a:cubicBezTo>
                  </a:path>
                </a:pathLst>
              </a:custGeom>
              <a:noFill/>
              <a:ln w="19050">
                <a:solidFill>
                  <a:schemeClr val="tx1"/>
                </a:solidFill>
                <a:round/>
                <a:headEnd/>
                <a:tailEnd/>
              </a:ln>
            </p:spPr>
            <p:txBody>
              <a:bodyPr wrap="none" anchor="ctr"/>
              <a:lstStyle/>
              <a:p>
                <a:endParaRPr lang="en-US"/>
              </a:p>
            </p:txBody>
          </p:sp>
        </p:grpSp>
        <p:grpSp>
          <p:nvGrpSpPr>
            <p:cNvPr id="54329" name="Group 47"/>
            <p:cNvGrpSpPr>
              <a:grpSpLocks/>
            </p:cNvGrpSpPr>
            <p:nvPr/>
          </p:nvGrpSpPr>
          <p:grpSpPr bwMode="auto">
            <a:xfrm>
              <a:off x="3328" y="2667"/>
              <a:ext cx="93" cy="148"/>
              <a:chOff x="1584" y="1407"/>
              <a:chExt cx="814" cy="1341"/>
            </a:xfrm>
          </p:grpSpPr>
          <p:sp>
            <p:nvSpPr>
              <p:cNvPr id="54383" name="Freeform 48"/>
              <p:cNvSpPr>
                <a:spLocks/>
              </p:cNvSpPr>
              <p:nvPr/>
            </p:nvSpPr>
            <p:spPr bwMode="auto">
              <a:xfrm>
                <a:off x="1627" y="2323"/>
                <a:ext cx="382" cy="365"/>
              </a:xfrm>
              <a:custGeom>
                <a:avLst/>
                <a:gdLst>
                  <a:gd name="T0" fmla="*/ 341 w 382"/>
                  <a:gd name="T1" fmla="*/ 365 h 365"/>
                  <a:gd name="T2" fmla="*/ 120 w 382"/>
                  <a:gd name="T3" fmla="*/ 123 h 365"/>
                  <a:gd name="T4" fmla="*/ 92 w 382"/>
                  <a:gd name="T5" fmla="*/ 142 h 365"/>
                  <a:gd name="T6" fmla="*/ 44 w 382"/>
                  <a:gd name="T7" fmla="*/ 227 h 365"/>
                  <a:gd name="T8" fmla="*/ 16 w 382"/>
                  <a:gd name="T9" fmla="*/ 274 h 365"/>
                  <a:gd name="T10" fmla="*/ 35 w 382"/>
                  <a:gd name="T11" fmla="*/ 113 h 365"/>
                  <a:gd name="T12" fmla="*/ 177 w 382"/>
                  <a:gd name="T13" fmla="*/ 19 h 365"/>
                  <a:gd name="T14" fmla="*/ 233 w 382"/>
                  <a:gd name="T15" fmla="*/ 0 h 365"/>
                  <a:gd name="T16" fmla="*/ 347 w 382"/>
                  <a:gd name="T17" fmla="*/ 57 h 365"/>
                  <a:gd name="T18" fmla="*/ 341 w 382"/>
                  <a:gd name="T19" fmla="*/ 365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2"/>
                  <a:gd name="T31" fmla="*/ 0 h 365"/>
                  <a:gd name="T32" fmla="*/ 382 w 382"/>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2" h="365">
                    <a:moveTo>
                      <a:pt x="341" y="365"/>
                    </a:moveTo>
                    <a:cubicBezTo>
                      <a:pt x="294" y="85"/>
                      <a:pt x="380" y="87"/>
                      <a:pt x="120" y="123"/>
                    </a:cubicBezTo>
                    <a:cubicBezTo>
                      <a:pt x="109" y="125"/>
                      <a:pt x="101" y="136"/>
                      <a:pt x="92" y="142"/>
                    </a:cubicBezTo>
                    <a:cubicBezTo>
                      <a:pt x="73" y="195"/>
                      <a:pt x="90" y="154"/>
                      <a:pt x="44" y="227"/>
                    </a:cubicBezTo>
                    <a:cubicBezTo>
                      <a:pt x="34" y="242"/>
                      <a:pt x="16" y="274"/>
                      <a:pt x="16" y="274"/>
                    </a:cubicBezTo>
                    <a:cubicBezTo>
                      <a:pt x="20" y="220"/>
                      <a:pt x="0" y="154"/>
                      <a:pt x="35" y="113"/>
                    </a:cubicBezTo>
                    <a:cubicBezTo>
                      <a:pt x="52" y="93"/>
                      <a:pt x="151" y="32"/>
                      <a:pt x="177" y="19"/>
                    </a:cubicBezTo>
                    <a:cubicBezTo>
                      <a:pt x="195" y="10"/>
                      <a:pt x="233" y="0"/>
                      <a:pt x="233" y="0"/>
                    </a:cubicBezTo>
                    <a:cubicBezTo>
                      <a:pt x="296" y="9"/>
                      <a:pt x="314" y="6"/>
                      <a:pt x="347" y="57"/>
                    </a:cubicBezTo>
                    <a:cubicBezTo>
                      <a:pt x="382" y="164"/>
                      <a:pt x="360" y="260"/>
                      <a:pt x="341" y="365"/>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84" name="Freeform 49"/>
              <p:cNvSpPr>
                <a:spLocks/>
              </p:cNvSpPr>
              <p:nvPr/>
            </p:nvSpPr>
            <p:spPr bwMode="auto">
              <a:xfrm>
                <a:off x="1992" y="2313"/>
                <a:ext cx="303" cy="435"/>
              </a:xfrm>
              <a:custGeom>
                <a:avLst/>
                <a:gdLst>
                  <a:gd name="T0" fmla="*/ 0 w 303"/>
                  <a:gd name="T1" fmla="*/ 359 h 435"/>
                  <a:gd name="T2" fmla="*/ 19 w 303"/>
                  <a:gd name="T3" fmla="*/ 218 h 435"/>
                  <a:gd name="T4" fmla="*/ 29 w 303"/>
                  <a:gd name="T5" fmla="*/ 38 h 435"/>
                  <a:gd name="T6" fmla="*/ 114 w 303"/>
                  <a:gd name="T7" fmla="*/ 0 h 435"/>
                  <a:gd name="T8" fmla="*/ 189 w 303"/>
                  <a:gd name="T9" fmla="*/ 10 h 435"/>
                  <a:gd name="T10" fmla="*/ 246 w 303"/>
                  <a:gd name="T11" fmla="*/ 123 h 435"/>
                  <a:gd name="T12" fmla="*/ 303 w 303"/>
                  <a:gd name="T13" fmla="*/ 321 h 435"/>
                  <a:gd name="T14" fmla="*/ 293 w 303"/>
                  <a:gd name="T15" fmla="*/ 293 h 435"/>
                  <a:gd name="T16" fmla="*/ 274 w 303"/>
                  <a:gd name="T17" fmla="*/ 237 h 435"/>
                  <a:gd name="T18" fmla="*/ 142 w 303"/>
                  <a:gd name="T19" fmla="*/ 95 h 435"/>
                  <a:gd name="T20" fmla="*/ 29 w 303"/>
                  <a:gd name="T21" fmla="*/ 180 h 435"/>
                  <a:gd name="T22" fmla="*/ 19 w 303"/>
                  <a:gd name="T23" fmla="*/ 435 h 435"/>
                  <a:gd name="T24" fmla="*/ 24 w 303"/>
                  <a:gd name="T25" fmla="*/ 87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35"/>
                  <a:gd name="T41" fmla="*/ 303 w 303"/>
                  <a:gd name="T42" fmla="*/ 435 h 4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35">
                    <a:moveTo>
                      <a:pt x="0" y="359"/>
                    </a:moveTo>
                    <a:cubicBezTo>
                      <a:pt x="6" y="312"/>
                      <a:pt x="16" y="265"/>
                      <a:pt x="19" y="218"/>
                    </a:cubicBezTo>
                    <a:cubicBezTo>
                      <a:pt x="22" y="158"/>
                      <a:pt x="11" y="95"/>
                      <a:pt x="29" y="38"/>
                    </a:cubicBezTo>
                    <a:cubicBezTo>
                      <a:pt x="33" y="27"/>
                      <a:pt x="95" y="6"/>
                      <a:pt x="114" y="0"/>
                    </a:cubicBezTo>
                    <a:cubicBezTo>
                      <a:pt x="139" y="3"/>
                      <a:pt x="166" y="1"/>
                      <a:pt x="189" y="10"/>
                    </a:cubicBezTo>
                    <a:cubicBezTo>
                      <a:pt x="206" y="17"/>
                      <a:pt x="228" y="96"/>
                      <a:pt x="246" y="123"/>
                    </a:cubicBezTo>
                    <a:cubicBezTo>
                      <a:pt x="264" y="179"/>
                      <a:pt x="303" y="264"/>
                      <a:pt x="303" y="321"/>
                    </a:cubicBezTo>
                    <a:cubicBezTo>
                      <a:pt x="303" y="331"/>
                      <a:pt x="296" y="302"/>
                      <a:pt x="293" y="293"/>
                    </a:cubicBezTo>
                    <a:cubicBezTo>
                      <a:pt x="287" y="274"/>
                      <a:pt x="285" y="253"/>
                      <a:pt x="274" y="237"/>
                    </a:cubicBezTo>
                    <a:cubicBezTo>
                      <a:pt x="234" y="177"/>
                      <a:pt x="213" y="118"/>
                      <a:pt x="142" y="95"/>
                    </a:cubicBezTo>
                    <a:cubicBezTo>
                      <a:pt x="56" y="114"/>
                      <a:pt x="47" y="104"/>
                      <a:pt x="29" y="180"/>
                    </a:cubicBezTo>
                    <a:cubicBezTo>
                      <a:pt x="18" y="410"/>
                      <a:pt x="19" y="325"/>
                      <a:pt x="19" y="435"/>
                    </a:cubicBezTo>
                    <a:lnTo>
                      <a:pt x="24" y="87"/>
                    </a:lnTo>
                  </a:path>
                </a:pathLst>
              </a:custGeom>
              <a:solidFill>
                <a:srgbClr val="99CC00"/>
              </a:solidFill>
              <a:ln w="19050">
                <a:solidFill>
                  <a:schemeClr val="tx1"/>
                </a:solidFill>
                <a:round/>
                <a:headEnd/>
                <a:tailEnd/>
              </a:ln>
            </p:spPr>
            <p:txBody>
              <a:bodyPr wrap="none" anchor="ctr"/>
              <a:lstStyle/>
              <a:p>
                <a:endParaRPr lang="en-US"/>
              </a:p>
            </p:txBody>
          </p:sp>
          <p:sp>
            <p:nvSpPr>
              <p:cNvPr id="54385" name="Freeform 50"/>
              <p:cNvSpPr>
                <a:spLocks/>
              </p:cNvSpPr>
              <p:nvPr/>
            </p:nvSpPr>
            <p:spPr bwMode="auto">
              <a:xfrm>
                <a:off x="1584" y="2016"/>
                <a:ext cx="389" cy="510"/>
              </a:xfrm>
              <a:custGeom>
                <a:avLst/>
                <a:gdLst>
                  <a:gd name="T0" fmla="*/ 368 w 389"/>
                  <a:gd name="T1" fmla="*/ 321 h 510"/>
                  <a:gd name="T2" fmla="*/ 359 w 389"/>
                  <a:gd name="T3" fmla="*/ 189 h 510"/>
                  <a:gd name="T4" fmla="*/ 378 w 389"/>
                  <a:gd name="T5" fmla="*/ 133 h 510"/>
                  <a:gd name="T6" fmla="*/ 359 w 389"/>
                  <a:gd name="T7" fmla="*/ 48 h 510"/>
                  <a:gd name="T8" fmla="*/ 274 w 389"/>
                  <a:gd name="T9" fmla="*/ 0 h 510"/>
                  <a:gd name="T10" fmla="*/ 132 w 389"/>
                  <a:gd name="T11" fmla="*/ 10 h 510"/>
                  <a:gd name="T12" fmla="*/ 66 w 389"/>
                  <a:gd name="T13" fmla="*/ 85 h 510"/>
                  <a:gd name="T14" fmla="*/ 0 w 389"/>
                  <a:gd name="T15" fmla="*/ 265 h 510"/>
                  <a:gd name="T16" fmla="*/ 9 w 389"/>
                  <a:gd name="T17" fmla="*/ 236 h 510"/>
                  <a:gd name="T18" fmla="*/ 38 w 389"/>
                  <a:gd name="T19" fmla="*/ 218 h 510"/>
                  <a:gd name="T20" fmla="*/ 208 w 389"/>
                  <a:gd name="T21" fmla="*/ 104 h 510"/>
                  <a:gd name="T22" fmla="*/ 274 w 389"/>
                  <a:gd name="T23" fmla="*/ 114 h 510"/>
                  <a:gd name="T24" fmla="*/ 283 w 389"/>
                  <a:gd name="T25" fmla="*/ 142 h 510"/>
                  <a:gd name="T26" fmla="*/ 311 w 389"/>
                  <a:gd name="T27" fmla="*/ 161 h 510"/>
                  <a:gd name="T28" fmla="*/ 387 w 389"/>
                  <a:gd name="T29" fmla="*/ 369 h 510"/>
                  <a:gd name="T30" fmla="*/ 387 w 389"/>
                  <a:gd name="T31" fmla="*/ 510 h 5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9"/>
                  <a:gd name="T49" fmla="*/ 0 h 510"/>
                  <a:gd name="T50" fmla="*/ 389 w 389"/>
                  <a:gd name="T51" fmla="*/ 510 h 5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9" h="510">
                    <a:moveTo>
                      <a:pt x="368" y="321"/>
                    </a:moveTo>
                    <a:cubicBezTo>
                      <a:pt x="337" y="262"/>
                      <a:pt x="341" y="284"/>
                      <a:pt x="359" y="189"/>
                    </a:cubicBezTo>
                    <a:cubicBezTo>
                      <a:pt x="363" y="170"/>
                      <a:pt x="378" y="133"/>
                      <a:pt x="378" y="133"/>
                    </a:cubicBezTo>
                    <a:cubicBezTo>
                      <a:pt x="373" y="104"/>
                      <a:pt x="380" y="69"/>
                      <a:pt x="359" y="48"/>
                    </a:cubicBezTo>
                    <a:cubicBezTo>
                      <a:pt x="328" y="17"/>
                      <a:pt x="309" y="12"/>
                      <a:pt x="274" y="0"/>
                    </a:cubicBezTo>
                    <a:cubicBezTo>
                      <a:pt x="227" y="3"/>
                      <a:pt x="179" y="2"/>
                      <a:pt x="132" y="10"/>
                    </a:cubicBezTo>
                    <a:cubicBezTo>
                      <a:pt x="104" y="15"/>
                      <a:pt x="74" y="73"/>
                      <a:pt x="66" y="85"/>
                    </a:cubicBezTo>
                    <a:cubicBezTo>
                      <a:pt x="43" y="118"/>
                      <a:pt x="0" y="224"/>
                      <a:pt x="0" y="265"/>
                    </a:cubicBezTo>
                    <a:cubicBezTo>
                      <a:pt x="0" y="275"/>
                      <a:pt x="3" y="244"/>
                      <a:pt x="9" y="236"/>
                    </a:cubicBezTo>
                    <a:cubicBezTo>
                      <a:pt x="16" y="227"/>
                      <a:pt x="28" y="224"/>
                      <a:pt x="38" y="218"/>
                    </a:cubicBezTo>
                    <a:cubicBezTo>
                      <a:pt x="85" y="154"/>
                      <a:pt x="133" y="124"/>
                      <a:pt x="208" y="104"/>
                    </a:cubicBezTo>
                    <a:cubicBezTo>
                      <a:pt x="230" y="107"/>
                      <a:pt x="254" y="104"/>
                      <a:pt x="274" y="114"/>
                    </a:cubicBezTo>
                    <a:cubicBezTo>
                      <a:pt x="283" y="118"/>
                      <a:pt x="277" y="134"/>
                      <a:pt x="283" y="142"/>
                    </a:cubicBezTo>
                    <a:cubicBezTo>
                      <a:pt x="290" y="151"/>
                      <a:pt x="302" y="155"/>
                      <a:pt x="311" y="161"/>
                    </a:cubicBezTo>
                    <a:cubicBezTo>
                      <a:pt x="334" y="227"/>
                      <a:pt x="383" y="297"/>
                      <a:pt x="387" y="369"/>
                    </a:cubicBezTo>
                    <a:cubicBezTo>
                      <a:pt x="389" y="416"/>
                      <a:pt x="387" y="463"/>
                      <a:pt x="387" y="510"/>
                    </a:cubicBezTo>
                  </a:path>
                </a:pathLst>
              </a:custGeom>
              <a:solidFill>
                <a:srgbClr val="99CC00"/>
              </a:solidFill>
              <a:ln w="19050">
                <a:solidFill>
                  <a:schemeClr val="tx1"/>
                </a:solidFill>
                <a:round/>
                <a:headEnd/>
                <a:tailEnd/>
              </a:ln>
            </p:spPr>
            <p:txBody>
              <a:bodyPr wrap="none" anchor="ctr"/>
              <a:lstStyle/>
              <a:p>
                <a:endParaRPr lang="en-US"/>
              </a:p>
            </p:txBody>
          </p:sp>
          <p:sp>
            <p:nvSpPr>
              <p:cNvPr id="54386" name="Freeform 51"/>
              <p:cNvSpPr>
                <a:spLocks/>
              </p:cNvSpPr>
              <p:nvPr/>
            </p:nvSpPr>
            <p:spPr bwMode="auto">
              <a:xfrm>
                <a:off x="1992" y="2021"/>
                <a:ext cx="406" cy="396"/>
              </a:xfrm>
              <a:custGeom>
                <a:avLst/>
                <a:gdLst>
                  <a:gd name="T0" fmla="*/ 0 w 406"/>
                  <a:gd name="T1" fmla="*/ 340 h 396"/>
                  <a:gd name="T2" fmla="*/ 19 w 406"/>
                  <a:gd name="T3" fmla="*/ 94 h 396"/>
                  <a:gd name="T4" fmla="*/ 29 w 406"/>
                  <a:gd name="T5" fmla="*/ 56 h 396"/>
                  <a:gd name="T6" fmla="*/ 57 w 406"/>
                  <a:gd name="T7" fmla="*/ 47 h 396"/>
                  <a:gd name="T8" fmla="*/ 161 w 406"/>
                  <a:gd name="T9" fmla="*/ 0 h 396"/>
                  <a:gd name="T10" fmla="*/ 303 w 406"/>
                  <a:gd name="T11" fmla="*/ 28 h 396"/>
                  <a:gd name="T12" fmla="*/ 378 w 406"/>
                  <a:gd name="T13" fmla="*/ 198 h 396"/>
                  <a:gd name="T14" fmla="*/ 388 w 406"/>
                  <a:gd name="T15" fmla="*/ 226 h 396"/>
                  <a:gd name="T16" fmla="*/ 397 w 406"/>
                  <a:gd name="T17" fmla="*/ 274 h 396"/>
                  <a:gd name="T18" fmla="*/ 378 w 406"/>
                  <a:gd name="T19" fmla="*/ 245 h 396"/>
                  <a:gd name="T20" fmla="*/ 331 w 406"/>
                  <a:gd name="T21" fmla="*/ 160 h 396"/>
                  <a:gd name="T22" fmla="*/ 321 w 406"/>
                  <a:gd name="T23" fmla="*/ 132 h 396"/>
                  <a:gd name="T24" fmla="*/ 293 w 406"/>
                  <a:gd name="T25" fmla="*/ 122 h 396"/>
                  <a:gd name="T26" fmla="*/ 199 w 406"/>
                  <a:gd name="T27" fmla="*/ 75 h 396"/>
                  <a:gd name="T28" fmla="*/ 114 w 406"/>
                  <a:gd name="T29" fmla="*/ 94 h 396"/>
                  <a:gd name="T30" fmla="*/ 95 w 406"/>
                  <a:gd name="T31" fmla="*/ 122 h 396"/>
                  <a:gd name="T32" fmla="*/ 66 w 406"/>
                  <a:gd name="T33" fmla="*/ 141 h 396"/>
                  <a:gd name="T34" fmla="*/ 29 w 406"/>
                  <a:gd name="T35" fmla="*/ 236 h 396"/>
                  <a:gd name="T36" fmla="*/ 0 w 406"/>
                  <a:gd name="T37" fmla="*/ 340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96"/>
                  <a:gd name="T59" fmla="*/ 406 w 406"/>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96">
                    <a:moveTo>
                      <a:pt x="0" y="340"/>
                    </a:moveTo>
                    <a:cubicBezTo>
                      <a:pt x="3" y="302"/>
                      <a:pt x="11" y="148"/>
                      <a:pt x="19" y="94"/>
                    </a:cubicBezTo>
                    <a:cubicBezTo>
                      <a:pt x="21" y="81"/>
                      <a:pt x="21" y="66"/>
                      <a:pt x="29" y="56"/>
                    </a:cubicBezTo>
                    <a:cubicBezTo>
                      <a:pt x="35" y="48"/>
                      <a:pt x="48" y="51"/>
                      <a:pt x="57" y="47"/>
                    </a:cubicBezTo>
                    <a:cubicBezTo>
                      <a:pt x="96" y="30"/>
                      <a:pt x="119" y="10"/>
                      <a:pt x="161" y="0"/>
                    </a:cubicBezTo>
                    <a:cubicBezTo>
                      <a:pt x="221" y="6"/>
                      <a:pt x="250" y="12"/>
                      <a:pt x="303" y="28"/>
                    </a:cubicBezTo>
                    <a:cubicBezTo>
                      <a:pt x="323" y="93"/>
                      <a:pt x="340" y="140"/>
                      <a:pt x="378" y="198"/>
                    </a:cubicBezTo>
                    <a:cubicBezTo>
                      <a:pt x="383" y="206"/>
                      <a:pt x="386" y="216"/>
                      <a:pt x="388" y="226"/>
                    </a:cubicBezTo>
                    <a:cubicBezTo>
                      <a:pt x="392" y="242"/>
                      <a:pt x="406" y="288"/>
                      <a:pt x="397" y="274"/>
                    </a:cubicBezTo>
                    <a:cubicBezTo>
                      <a:pt x="391" y="264"/>
                      <a:pt x="384" y="255"/>
                      <a:pt x="378" y="245"/>
                    </a:cubicBezTo>
                    <a:cubicBezTo>
                      <a:pt x="369" y="196"/>
                      <a:pt x="378" y="177"/>
                      <a:pt x="331" y="160"/>
                    </a:cubicBezTo>
                    <a:cubicBezTo>
                      <a:pt x="328" y="151"/>
                      <a:pt x="328" y="139"/>
                      <a:pt x="321" y="132"/>
                    </a:cubicBezTo>
                    <a:cubicBezTo>
                      <a:pt x="314" y="125"/>
                      <a:pt x="302" y="126"/>
                      <a:pt x="293" y="122"/>
                    </a:cubicBezTo>
                    <a:cubicBezTo>
                      <a:pt x="259" y="108"/>
                      <a:pt x="233" y="87"/>
                      <a:pt x="199" y="75"/>
                    </a:cubicBezTo>
                    <a:cubicBezTo>
                      <a:pt x="171" y="81"/>
                      <a:pt x="140" y="82"/>
                      <a:pt x="114" y="94"/>
                    </a:cubicBezTo>
                    <a:cubicBezTo>
                      <a:pt x="104" y="99"/>
                      <a:pt x="103" y="114"/>
                      <a:pt x="95" y="122"/>
                    </a:cubicBezTo>
                    <a:cubicBezTo>
                      <a:pt x="87" y="130"/>
                      <a:pt x="76" y="135"/>
                      <a:pt x="66" y="141"/>
                    </a:cubicBezTo>
                    <a:cubicBezTo>
                      <a:pt x="47" y="172"/>
                      <a:pt x="35" y="199"/>
                      <a:pt x="29" y="236"/>
                    </a:cubicBezTo>
                    <a:cubicBezTo>
                      <a:pt x="7" y="362"/>
                      <a:pt x="30" y="396"/>
                      <a:pt x="0" y="340"/>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87" name="Freeform 52"/>
              <p:cNvSpPr>
                <a:spLocks/>
              </p:cNvSpPr>
              <p:nvPr/>
            </p:nvSpPr>
            <p:spPr bwMode="auto">
              <a:xfrm>
                <a:off x="1671" y="1691"/>
                <a:ext cx="319" cy="358"/>
              </a:xfrm>
              <a:custGeom>
                <a:avLst/>
                <a:gdLst>
                  <a:gd name="T0" fmla="*/ 303 w 319"/>
                  <a:gd name="T1" fmla="*/ 103 h 358"/>
                  <a:gd name="T2" fmla="*/ 246 w 319"/>
                  <a:gd name="T3" fmla="*/ 65 h 358"/>
                  <a:gd name="T4" fmla="*/ 227 w 319"/>
                  <a:gd name="T5" fmla="*/ 37 h 358"/>
                  <a:gd name="T6" fmla="*/ 161 w 319"/>
                  <a:gd name="T7" fmla="*/ 9 h 358"/>
                  <a:gd name="T8" fmla="*/ 29 w 319"/>
                  <a:gd name="T9" fmla="*/ 84 h 358"/>
                  <a:gd name="T10" fmla="*/ 19 w 319"/>
                  <a:gd name="T11" fmla="*/ 150 h 358"/>
                  <a:gd name="T12" fmla="*/ 104 w 319"/>
                  <a:gd name="T13" fmla="*/ 84 h 358"/>
                  <a:gd name="T14" fmla="*/ 133 w 319"/>
                  <a:gd name="T15" fmla="*/ 75 h 358"/>
                  <a:gd name="T16" fmla="*/ 189 w 319"/>
                  <a:gd name="T17" fmla="*/ 84 h 358"/>
                  <a:gd name="T18" fmla="*/ 246 w 319"/>
                  <a:gd name="T19" fmla="*/ 122 h 358"/>
                  <a:gd name="T20" fmla="*/ 274 w 319"/>
                  <a:gd name="T21" fmla="*/ 179 h 358"/>
                  <a:gd name="T22" fmla="*/ 293 w 319"/>
                  <a:gd name="T23" fmla="*/ 358 h 3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58"/>
                  <a:gd name="T38" fmla="*/ 319 w 319"/>
                  <a:gd name="T39" fmla="*/ 358 h 3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58">
                    <a:moveTo>
                      <a:pt x="303" y="103"/>
                    </a:moveTo>
                    <a:cubicBezTo>
                      <a:pt x="256" y="33"/>
                      <a:pt x="319" y="114"/>
                      <a:pt x="246" y="65"/>
                    </a:cubicBezTo>
                    <a:cubicBezTo>
                      <a:pt x="237" y="59"/>
                      <a:pt x="235" y="45"/>
                      <a:pt x="227" y="37"/>
                    </a:cubicBezTo>
                    <a:cubicBezTo>
                      <a:pt x="205" y="15"/>
                      <a:pt x="191" y="16"/>
                      <a:pt x="161" y="9"/>
                    </a:cubicBezTo>
                    <a:cubicBezTo>
                      <a:pt x="53" y="18"/>
                      <a:pt x="56" y="0"/>
                      <a:pt x="29" y="84"/>
                    </a:cubicBezTo>
                    <a:cubicBezTo>
                      <a:pt x="26" y="106"/>
                      <a:pt x="0" y="138"/>
                      <a:pt x="19" y="150"/>
                    </a:cubicBezTo>
                    <a:cubicBezTo>
                      <a:pt x="41" y="164"/>
                      <a:pt x="88" y="95"/>
                      <a:pt x="104" y="84"/>
                    </a:cubicBezTo>
                    <a:cubicBezTo>
                      <a:pt x="112" y="78"/>
                      <a:pt x="123" y="78"/>
                      <a:pt x="133" y="75"/>
                    </a:cubicBezTo>
                    <a:cubicBezTo>
                      <a:pt x="152" y="78"/>
                      <a:pt x="172" y="77"/>
                      <a:pt x="189" y="84"/>
                    </a:cubicBezTo>
                    <a:cubicBezTo>
                      <a:pt x="210" y="93"/>
                      <a:pt x="246" y="122"/>
                      <a:pt x="246" y="122"/>
                    </a:cubicBezTo>
                    <a:cubicBezTo>
                      <a:pt x="252" y="142"/>
                      <a:pt x="269" y="158"/>
                      <a:pt x="274" y="179"/>
                    </a:cubicBezTo>
                    <a:cubicBezTo>
                      <a:pt x="284" y="225"/>
                      <a:pt x="293" y="305"/>
                      <a:pt x="293" y="358"/>
                    </a:cubicBezTo>
                  </a:path>
                </a:pathLst>
              </a:custGeom>
              <a:solidFill>
                <a:srgbClr val="99CC00"/>
              </a:solidFill>
              <a:ln w="19050">
                <a:solidFill>
                  <a:schemeClr val="tx1"/>
                </a:solidFill>
                <a:round/>
                <a:headEnd/>
                <a:tailEnd/>
              </a:ln>
            </p:spPr>
            <p:txBody>
              <a:bodyPr wrap="none" anchor="ctr"/>
              <a:lstStyle/>
              <a:p>
                <a:endParaRPr lang="en-US"/>
              </a:p>
            </p:txBody>
          </p:sp>
          <p:sp>
            <p:nvSpPr>
              <p:cNvPr id="54388" name="Freeform 53"/>
              <p:cNvSpPr>
                <a:spLocks/>
              </p:cNvSpPr>
              <p:nvPr/>
            </p:nvSpPr>
            <p:spPr bwMode="auto">
              <a:xfrm>
                <a:off x="1920" y="1407"/>
                <a:ext cx="56" cy="177"/>
              </a:xfrm>
              <a:custGeom>
                <a:avLst/>
                <a:gdLst>
                  <a:gd name="T0" fmla="*/ 24 w 69"/>
                  <a:gd name="T1" fmla="*/ 334 h 151"/>
                  <a:gd name="T2" fmla="*/ 6 w 69"/>
                  <a:gd name="T3" fmla="*/ 63 h 151"/>
                  <a:gd name="T4" fmla="*/ 0 w 69"/>
                  <a:gd name="T5" fmla="*/ 0 h 151"/>
                  <a:gd name="T6" fmla="*/ 0 60000 65536"/>
                  <a:gd name="T7" fmla="*/ 0 60000 65536"/>
                  <a:gd name="T8" fmla="*/ 0 60000 65536"/>
                  <a:gd name="T9" fmla="*/ 0 w 69"/>
                  <a:gd name="T10" fmla="*/ 0 h 151"/>
                  <a:gd name="T11" fmla="*/ 69 w 69"/>
                  <a:gd name="T12" fmla="*/ 151 h 151"/>
                </a:gdLst>
                <a:ahLst/>
                <a:cxnLst>
                  <a:cxn ang="T6">
                    <a:pos x="T0" y="T1"/>
                  </a:cxn>
                  <a:cxn ang="T7">
                    <a:pos x="T2" y="T3"/>
                  </a:cxn>
                  <a:cxn ang="T8">
                    <a:pos x="T4" y="T5"/>
                  </a:cxn>
                </a:cxnLst>
                <a:rect l="T9" t="T10" r="T11" b="T12"/>
                <a:pathLst>
                  <a:path w="69" h="151">
                    <a:moveTo>
                      <a:pt x="67" y="151"/>
                    </a:moveTo>
                    <a:cubicBezTo>
                      <a:pt x="54" y="63"/>
                      <a:pt x="69" y="103"/>
                      <a:pt x="19" y="28"/>
                    </a:cubicBezTo>
                    <a:cubicBezTo>
                      <a:pt x="13" y="19"/>
                      <a:pt x="0" y="0"/>
                      <a:pt x="0" y="0"/>
                    </a:cubicBezTo>
                  </a:path>
                </a:pathLst>
              </a:custGeom>
              <a:noFill/>
              <a:ln w="19050">
                <a:solidFill>
                  <a:schemeClr val="tx1"/>
                </a:solidFill>
                <a:round/>
                <a:headEnd/>
                <a:tailEnd/>
              </a:ln>
            </p:spPr>
            <p:txBody>
              <a:bodyPr wrap="none" anchor="ctr"/>
              <a:lstStyle/>
              <a:p>
                <a:endParaRPr lang="en-US"/>
              </a:p>
            </p:txBody>
          </p:sp>
          <p:sp>
            <p:nvSpPr>
              <p:cNvPr id="54389" name="Freeform 54"/>
              <p:cNvSpPr>
                <a:spLocks/>
              </p:cNvSpPr>
              <p:nvPr/>
            </p:nvSpPr>
            <p:spPr bwMode="auto">
              <a:xfrm>
                <a:off x="1889" y="1558"/>
                <a:ext cx="85" cy="123"/>
              </a:xfrm>
              <a:custGeom>
                <a:avLst/>
                <a:gdLst>
                  <a:gd name="T0" fmla="*/ 85 w 85"/>
                  <a:gd name="T1" fmla="*/ 123 h 123"/>
                  <a:gd name="T2" fmla="*/ 0 w 85"/>
                  <a:gd name="T3" fmla="*/ 0 h 123"/>
                  <a:gd name="T4" fmla="*/ 0 60000 65536"/>
                  <a:gd name="T5" fmla="*/ 0 60000 65536"/>
                  <a:gd name="T6" fmla="*/ 0 w 85"/>
                  <a:gd name="T7" fmla="*/ 0 h 123"/>
                  <a:gd name="T8" fmla="*/ 85 w 85"/>
                  <a:gd name="T9" fmla="*/ 123 h 123"/>
                </a:gdLst>
                <a:ahLst/>
                <a:cxnLst>
                  <a:cxn ang="T4">
                    <a:pos x="T0" y="T1"/>
                  </a:cxn>
                  <a:cxn ang="T5">
                    <a:pos x="T2" y="T3"/>
                  </a:cxn>
                </a:cxnLst>
                <a:rect l="T6" t="T7" r="T8" b="T9"/>
                <a:pathLst>
                  <a:path w="85" h="123">
                    <a:moveTo>
                      <a:pt x="85" y="123"/>
                    </a:moveTo>
                    <a:cubicBezTo>
                      <a:pt x="64" y="45"/>
                      <a:pt x="45" y="45"/>
                      <a:pt x="0" y="0"/>
                    </a:cubicBezTo>
                  </a:path>
                </a:pathLst>
              </a:custGeom>
              <a:noFill/>
              <a:ln w="19050">
                <a:solidFill>
                  <a:schemeClr val="tx1"/>
                </a:solidFill>
                <a:round/>
                <a:headEnd/>
                <a:tailEnd/>
              </a:ln>
            </p:spPr>
            <p:txBody>
              <a:bodyPr wrap="none" anchor="ctr"/>
              <a:lstStyle/>
              <a:p>
                <a:endParaRPr lang="en-US"/>
              </a:p>
            </p:txBody>
          </p:sp>
          <p:sp>
            <p:nvSpPr>
              <p:cNvPr id="54390" name="Freeform 55"/>
              <p:cNvSpPr>
                <a:spLocks/>
              </p:cNvSpPr>
              <p:nvPr/>
            </p:nvSpPr>
            <p:spPr bwMode="auto">
              <a:xfrm>
                <a:off x="1983" y="1426"/>
                <a:ext cx="94" cy="132"/>
              </a:xfrm>
              <a:custGeom>
                <a:avLst/>
                <a:gdLst>
                  <a:gd name="T0" fmla="*/ 0 w 94"/>
                  <a:gd name="T1" fmla="*/ 132 h 132"/>
                  <a:gd name="T2" fmla="*/ 94 w 94"/>
                  <a:gd name="T3" fmla="*/ 0 h 132"/>
                  <a:gd name="T4" fmla="*/ 0 60000 65536"/>
                  <a:gd name="T5" fmla="*/ 0 60000 65536"/>
                  <a:gd name="T6" fmla="*/ 0 w 94"/>
                  <a:gd name="T7" fmla="*/ 0 h 132"/>
                  <a:gd name="T8" fmla="*/ 94 w 94"/>
                  <a:gd name="T9" fmla="*/ 132 h 132"/>
                </a:gdLst>
                <a:ahLst/>
                <a:cxnLst>
                  <a:cxn ang="T4">
                    <a:pos x="T0" y="T1"/>
                  </a:cxn>
                  <a:cxn ang="T5">
                    <a:pos x="T2" y="T3"/>
                  </a:cxn>
                </a:cxnLst>
                <a:rect l="T6" t="T7" r="T8" b="T9"/>
                <a:pathLst>
                  <a:path w="94" h="132">
                    <a:moveTo>
                      <a:pt x="0" y="132"/>
                    </a:moveTo>
                    <a:cubicBezTo>
                      <a:pt x="12" y="81"/>
                      <a:pt x="24" y="0"/>
                      <a:pt x="94" y="0"/>
                    </a:cubicBezTo>
                  </a:path>
                </a:pathLst>
              </a:custGeom>
              <a:noFill/>
              <a:ln w="19050">
                <a:solidFill>
                  <a:schemeClr val="tx1"/>
                </a:solidFill>
                <a:round/>
                <a:headEnd/>
                <a:tailEnd/>
              </a:ln>
            </p:spPr>
            <p:txBody>
              <a:bodyPr wrap="none" anchor="ctr"/>
              <a:lstStyle/>
              <a:p>
                <a:endParaRPr lang="en-US"/>
              </a:p>
            </p:txBody>
          </p:sp>
          <p:sp>
            <p:nvSpPr>
              <p:cNvPr id="54391" name="Freeform 56"/>
              <p:cNvSpPr>
                <a:spLocks/>
              </p:cNvSpPr>
              <p:nvPr/>
            </p:nvSpPr>
            <p:spPr bwMode="auto">
              <a:xfrm>
                <a:off x="2021" y="1671"/>
                <a:ext cx="85" cy="85"/>
              </a:xfrm>
              <a:custGeom>
                <a:avLst/>
                <a:gdLst>
                  <a:gd name="T0" fmla="*/ 0 w 85"/>
                  <a:gd name="T1" fmla="*/ 85 h 85"/>
                  <a:gd name="T2" fmla="*/ 9 w 85"/>
                  <a:gd name="T3" fmla="*/ 38 h 85"/>
                  <a:gd name="T4" fmla="*/ 85 w 85"/>
                  <a:gd name="T5" fmla="*/ 0 h 85"/>
                  <a:gd name="T6" fmla="*/ 0 60000 65536"/>
                  <a:gd name="T7" fmla="*/ 0 60000 65536"/>
                  <a:gd name="T8" fmla="*/ 0 60000 65536"/>
                  <a:gd name="T9" fmla="*/ 0 w 85"/>
                  <a:gd name="T10" fmla="*/ 0 h 85"/>
                  <a:gd name="T11" fmla="*/ 85 w 85"/>
                  <a:gd name="T12" fmla="*/ 85 h 85"/>
                </a:gdLst>
                <a:ahLst/>
                <a:cxnLst>
                  <a:cxn ang="T6">
                    <a:pos x="T0" y="T1"/>
                  </a:cxn>
                  <a:cxn ang="T7">
                    <a:pos x="T2" y="T3"/>
                  </a:cxn>
                  <a:cxn ang="T8">
                    <a:pos x="T4" y="T5"/>
                  </a:cxn>
                </a:cxnLst>
                <a:rect l="T9" t="T10" r="T11" b="T12"/>
                <a:pathLst>
                  <a:path w="85" h="85">
                    <a:moveTo>
                      <a:pt x="0" y="85"/>
                    </a:moveTo>
                    <a:cubicBezTo>
                      <a:pt x="3" y="69"/>
                      <a:pt x="1" y="52"/>
                      <a:pt x="9" y="38"/>
                    </a:cubicBezTo>
                    <a:cubicBezTo>
                      <a:pt x="21" y="16"/>
                      <a:pt x="64" y="11"/>
                      <a:pt x="85" y="0"/>
                    </a:cubicBezTo>
                  </a:path>
                </a:pathLst>
              </a:custGeom>
              <a:noFill/>
              <a:ln w="19050">
                <a:solidFill>
                  <a:schemeClr val="tx1"/>
                </a:solidFill>
                <a:round/>
                <a:headEnd/>
                <a:tailEnd/>
              </a:ln>
            </p:spPr>
            <p:txBody>
              <a:bodyPr wrap="none" anchor="ctr"/>
              <a:lstStyle/>
              <a:p>
                <a:endParaRPr lang="en-US"/>
              </a:p>
            </p:txBody>
          </p:sp>
        </p:grpSp>
        <p:grpSp>
          <p:nvGrpSpPr>
            <p:cNvPr id="54330" name="Group 57"/>
            <p:cNvGrpSpPr>
              <a:grpSpLocks/>
            </p:cNvGrpSpPr>
            <p:nvPr/>
          </p:nvGrpSpPr>
          <p:grpSpPr bwMode="auto">
            <a:xfrm>
              <a:off x="3468" y="2667"/>
              <a:ext cx="93" cy="148"/>
              <a:chOff x="1584" y="1407"/>
              <a:chExt cx="814" cy="1341"/>
            </a:xfrm>
          </p:grpSpPr>
          <p:sp>
            <p:nvSpPr>
              <p:cNvPr id="54374" name="Freeform 58"/>
              <p:cNvSpPr>
                <a:spLocks/>
              </p:cNvSpPr>
              <p:nvPr/>
            </p:nvSpPr>
            <p:spPr bwMode="auto">
              <a:xfrm>
                <a:off x="1627" y="2323"/>
                <a:ext cx="382" cy="365"/>
              </a:xfrm>
              <a:custGeom>
                <a:avLst/>
                <a:gdLst>
                  <a:gd name="T0" fmla="*/ 341 w 382"/>
                  <a:gd name="T1" fmla="*/ 365 h 365"/>
                  <a:gd name="T2" fmla="*/ 120 w 382"/>
                  <a:gd name="T3" fmla="*/ 123 h 365"/>
                  <a:gd name="T4" fmla="*/ 92 w 382"/>
                  <a:gd name="T5" fmla="*/ 142 h 365"/>
                  <a:gd name="T6" fmla="*/ 44 w 382"/>
                  <a:gd name="T7" fmla="*/ 227 h 365"/>
                  <a:gd name="T8" fmla="*/ 16 w 382"/>
                  <a:gd name="T9" fmla="*/ 274 h 365"/>
                  <a:gd name="T10" fmla="*/ 35 w 382"/>
                  <a:gd name="T11" fmla="*/ 113 h 365"/>
                  <a:gd name="T12" fmla="*/ 177 w 382"/>
                  <a:gd name="T13" fmla="*/ 19 h 365"/>
                  <a:gd name="T14" fmla="*/ 233 w 382"/>
                  <a:gd name="T15" fmla="*/ 0 h 365"/>
                  <a:gd name="T16" fmla="*/ 347 w 382"/>
                  <a:gd name="T17" fmla="*/ 57 h 365"/>
                  <a:gd name="T18" fmla="*/ 341 w 382"/>
                  <a:gd name="T19" fmla="*/ 365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2"/>
                  <a:gd name="T31" fmla="*/ 0 h 365"/>
                  <a:gd name="T32" fmla="*/ 382 w 382"/>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2" h="365">
                    <a:moveTo>
                      <a:pt x="341" y="365"/>
                    </a:moveTo>
                    <a:cubicBezTo>
                      <a:pt x="294" y="85"/>
                      <a:pt x="380" y="87"/>
                      <a:pt x="120" y="123"/>
                    </a:cubicBezTo>
                    <a:cubicBezTo>
                      <a:pt x="109" y="125"/>
                      <a:pt x="101" y="136"/>
                      <a:pt x="92" y="142"/>
                    </a:cubicBezTo>
                    <a:cubicBezTo>
                      <a:pt x="73" y="195"/>
                      <a:pt x="90" y="154"/>
                      <a:pt x="44" y="227"/>
                    </a:cubicBezTo>
                    <a:cubicBezTo>
                      <a:pt x="34" y="242"/>
                      <a:pt x="16" y="274"/>
                      <a:pt x="16" y="274"/>
                    </a:cubicBezTo>
                    <a:cubicBezTo>
                      <a:pt x="20" y="220"/>
                      <a:pt x="0" y="154"/>
                      <a:pt x="35" y="113"/>
                    </a:cubicBezTo>
                    <a:cubicBezTo>
                      <a:pt x="52" y="93"/>
                      <a:pt x="151" y="32"/>
                      <a:pt x="177" y="19"/>
                    </a:cubicBezTo>
                    <a:cubicBezTo>
                      <a:pt x="195" y="10"/>
                      <a:pt x="233" y="0"/>
                      <a:pt x="233" y="0"/>
                    </a:cubicBezTo>
                    <a:cubicBezTo>
                      <a:pt x="296" y="9"/>
                      <a:pt x="314" y="6"/>
                      <a:pt x="347" y="57"/>
                    </a:cubicBezTo>
                    <a:cubicBezTo>
                      <a:pt x="382" y="164"/>
                      <a:pt x="360" y="260"/>
                      <a:pt x="341" y="365"/>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75" name="Freeform 59"/>
              <p:cNvSpPr>
                <a:spLocks/>
              </p:cNvSpPr>
              <p:nvPr/>
            </p:nvSpPr>
            <p:spPr bwMode="auto">
              <a:xfrm>
                <a:off x="1992" y="2313"/>
                <a:ext cx="303" cy="435"/>
              </a:xfrm>
              <a:custGeom>
                <a:avLst/>
                <a:gdLst>
                  <a:gd name="T0" fmla="*/ 0 w 303"/>
                  <a:gd name="T1" fmla="*/ 359 h 435"/>
                  <a:gd name="T2" fmla="*/ 19 w 303"/>
                  <a:gd name="T3" fmla="*/ 218 h 435"/>
                  <a:gd name="T4" fmla="*/ 29 w 303"/>
                  <a:gd name="T5" fmla="*/ 38 h 435"/>
                  <a:gd name="T6" fmla="*/ 114 w 303"/>
                  <a:gd name="T7" fmla="*/ 0 h 435"/>
                  <a:gd name="T8" fmla="*/ 189 w 303"/>
                  <a:gd name="T9" fmla="*/ 10 h 435"/>
                  <a:gd name="T10" fmla="*/ 246 w 303"/>
                  <a:gd name="T11" fmla="*/ 123 h 435"/>
                  <a:gd name="T12" fmla="*/ 303 w 303"/>
                  <a:gd name="T13" fmla="*/ 321 h 435"/>
                  <a:gd name="T14" fmla="*/ 293 w 303"/>
                  <a:gd name="T15" fmla="*/ 293 h 435"/>
                  <a:gd name="T16" fmla="*/ 274 w 303"/>
                  <a:gd name="T17" fmla="*/ 237 h 435"/>
                  <a:gd name="T18" fmla="*/ 142 w 303"/>
                  <a:gd name="T19" fmla="*/ 95 h 435"/>
                  <a:gd name="T20" fmla="*/ 29 w 303"/>
                  <a:gd name="T21" fmla="*/ 180 h 435"/>
                  <a:gd name="T22" fmla="*/ 19 w 303"/>
                  <a:gd name="T23" fmla="*/ 435 h 435"/>
                  <a:gd name="T24" fmla="*/ 24 w 303"/>
                  <a:gd name="T25" fmla="*/ 87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35"/>
                  <a:gd name="T41" fmla="*/ 303 w 303"/>
                  <a:gd name="T42" fmla="*/ 435 h 4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35">
                    <a:moveTo>
                      <a:pt x="0" y="359"/>
                    </a:moveTo>
                    <a:cubicBezTo>
                      <a:pt x="6" y="312"/>
                      <a:pt x="16" y="265"/>
                      <a:pt x="19" y="218"/>
                    </a:cubicBezTo>
                    <a:cubicBezTo>
                      <a:pt x="22" y="158"/>
                      <a:pt x="11" y="95"/>
                      <a:pt x="29" y="38"/>
                    </a:cubicBezTo>
                    <a:cubicBezTo>
                      <a:pt x="33" y="27"/>
                      <a:pt x="95" y="6"/>
                      <a:pt x="114" y="0"/>
                    </a:cubicBezTo>
                    <a:cubicBezTo>
                      <a:pt x="139" y="3"/>
                      <a:pt x="166" y="1"/>
                      <a:pt x="189" y="10"/>
                    </a:cubicBezTo>
                    <a:cubicBezTo>
                      <a:pt x="206" y="17"/>
                      <a:pt x="228" y="96"/>
                      <a:pt x="246" y="123"/>
                    </a:cubicBezTo>
                    <a:cubicBezTo>
                      <a:pt x="264" y="179"/>
                      <a:pt x="303" y="264"/>
                      <a:pt x="303" y="321"/>
                    </a:cubicBezTo>
                    <a:cubicBezTo>
                      <a:pt x="303" y="331"/>
                      <a:pt x="296" y="302"/>
                      <a:pt x="293" y="293"/>
                    </a:cubicBezTo>
                    <a:cubicBezTo>
                      <a:pt x="287" y="274"/>
                      <a:pt x="285" y="253"/>
                      <a:pt x="274" y="237"/>
                    </a:cubicBezTo>
                    <a:cubicBezTo>
                      <a:pt x="234" y="177"/>
                      <a:pt x="213" y="118"/>
                      <a:pt x="142" y="95"/>
                    </a:cubicBezTo>
                    <a:cubicBezTo>
                      <a:pt x="56" y="114"/>
                      <a:pt x="47" y="104"/>
                      <a:pt x="29" y="180"/>
                    </a:cubicBezTo>
                    <a:cubicBezTo>
                      <a:pt x="18" y="410"/>
                      <a:pt x="19" y="325"/>
                      <a:pt x="19" y="435"/>
                    </a:cubicBezTo>
                    <a:lnTo>
                      <a:pt x="24" y="87"/>
                    </a:lnTo>
                  </a:path>
                </a:pathLst>
              </a:custGeom>
              <a:solidFill>
                <a:srgbClr val="99CC00"/>
              </a:solidFill>
              <a:ln w="19050">
                <a:solidFill>
                  <a:schemeClr val="tx1"/>
                </a:solidFill>
                <a:round/>
                <a:headEnd/>
                <a:tailEnd/>
              </a:ln>
            </p:spPr>
            <p:txBody>
              <a:bodyPr wrap="none" anchor="ctr"/>
              <a:lstStyle/>
              <a:p>
                <a:endParaRPr lang="en-US"/>
              </a:p>
            </p:txBody>
          </p:sp>
          <p:sp>
            <p:nvSpPr>
              <p:cNvPr id="54376" name="Freeform 60"/>
              <p:cNvSpPr>
                <a:spLocks/>
              </p:cNvSpPr>
              <p:nvPr/>
            </p:nvSpPr>
            <p:spPr bwMode="auto">
              <a:xfrm>
                <a:off x="1584" y="2016"/>
                <a:ext cx="389" cy="510"/>
              </a:xfrm>
              <a:custGeom>
                <a:avLst/>
                <a:gdLst>
                  <a:gd name="T0" fmla="*/ 368 w 389"/>
                  <a:gd name="T1" fmla="*/ 321 h 510"/>
                  <a:gd name="T2" fmla="*/ 359 w 389"/>
                  <a:gd name="T3" fmla="*/ 189 h 510"/>
                  <a:gd name="T4" fmla="*/ 378 w 389"/>
                  <a:gd name="T5" fmla="*/ 133 h 510"/>
                  <a:gd name="T6" fmla="*/ 359 w 389"/>
                  <a:gd name="T7" fmla="*/ 48 h 510"/>
                  <a:gd name="T8" fmla="*/ 274 w 389"/>
                  <a:gd name="T9" fmla="*/ 0 h 510"/>
                  <a:gd name="T10" fmla="*/ 132 w 389"/>
                  <a:gd name="T11" fmla="*/ 10 h 510"/>
                  <a:gd name="T12" fmla="*/ 66 w 389"/>
                  <a:gd name="T13" fmla="*/ 85 h 510"/>
                  <a:gd name="T14" fmla="*/ 0 w 389"/>
                  <a:gd name="T15" fmla="*/ 265 h 510"/>
                  <a:gd name="T16" fmla="*/ 9 w 389"/>
                  <a:gd name="T17" fmla="*/ 236 h 510"/>
                  <a:gd name="T18" fmla="*/ 38 w 389"/>
                  <a:gd name="T19" fmla="*/ 218 h 510"/>
                  <a:gd name="T20" fmla="*/ 208 w 389"/>
                  <a:gd name="T21" fmla="*/ 104 h 510"/>
                  <a:gd name="T22" fmla="*/ 274 w 389"/>
                  <a:gd name="T23" fmla="*/ 114 h 510"/>
                  <a:gd name="T24" fmla="*/ 283 w 389"/>
                  <a:gd name="T25" fmla="*/ 142 h 510"/>
                  <a:gd name="T26" fmla="*/ 311 w 389"/>
                  <a:gd name="T27" fmla="*/ 161 h 510"/>
                  <a:gd name="T28" fmla="*/ 387 w 389"/>
                  <a:gd name="T29" fmla="*/ 369 h 510"/>
                  <a:gd name="T30" fmla="*/ 387 w 389"/>
                  <a:gd name="T31" fmla="*/ 510 h 5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9"/>
                  <a:gd name="T49" fmla="*/ 0 h 510"/>
                  <a:gd name="T50" fmla="*/ 389 w 389"/>
                  <a:gd name="T51" fmla="*/ 510 h 5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9" h="510">
                    <a:moveTo>
                      <a:pt x="368" y="321"/>
                    </a:moveTo>
                    <a:cubicBezTo>
                      <a:pt x="337" y="262"/>
                      <a:pt x="341" y="284"/>
                      <a:pt x="359" y="189"/>
                    </a:cubicBezTo>
                    <a:cubicBezTo>
                      <a:pt x="363" y="170"/>
                      <a:pt x="378" y="133"/>
                      <a:pt x="378" y="133"/>
                    </a:cubicBezTo>
                    <a:cubicBezTo>
                      <a:pt x="373" y="104"/>
                      <a:pt x="380" y="69"/>
                      <a:pt x="359" y="48"/>
                    </a:cubicBezTo>
                    <a:cubicBezTo>
                      <a:pt x="328" y="17"/>
                      <a:pt x="309" y="12"/>
                      <a:pt x="274" y="0"/>
                    </a:cubicBezTo>
                    <a:cubicBezTo>
                      <a:pt x="227" y="3"/>
                      <a:pt x="179" y="2"/>
                      <a:pt x="132" y="10"/>
                    </a:cubicBezTo>
                    <a:cubicBezTo>
                      <a:pt x="104" y="15"/>
                      <a:pt x="74" y="73"/>
                      <a:pt x="66" y="85"/>
                    </a:cubicBezTo>
                    <a:cubicBezTo>
                      <a:pt x="43" y="118"/>
                      <a:pt x="0" y="224"/>
                      <a:pt x="0" y="265"/>
                    </a:cubicBezTo>
                    <a:cubicBezTo>
                      <a:pt x="0" y="275"/>
                      <a:pt x="3" y="244"/>
                      <a:pt x="9" y="236"/>
                    </a:cubicBezTo>
                    <a:cubicBezTo>
                      <a:pt x="16" y="227"/>
                      <a:pt x="28" y="224"/>
                      <a:pt x="38" y="218"/>
                    </a:cubicBezTo>
                    <a:cubicBezTo>
                      <a:pt x="85" y="154"/>
                      <a:pt x="133" y="124"/>
                      <a:pt x="208" y="104"/>
                    </a:cubicBezTo>
                    <a:cubicBezTo>
                      <a:pt x="230" y="107"/>
                      <a:pt x="254" y="104"/>
                      <a:pt x="274" y="114"/>
                    </a:cubicBezTo>
                    <a:cubicBezTo>
                      <a:pt x="283" y="118"/>
                      <a:pt x="277" y="134"/>
                      <a:pt x="283" y="142"/>
                    </a:cubicBezTo>
                    <a:cubicBezTo>
                      <a:pt x="290" y="151"/>
                      <a:pt x="302" y="155"/>
                      <a:pt x="311" y="161"/>
                    </a:cubicBezTo>
                    <a:cubicBezTo>
                      <a:pt x="334" y="227"/>
                      <a:pt x="383" y="297"/>
                      <a:pt x="387" y="369"/>
                    </a:cubicBezTo>
                    <a:cubicBezTo>
                      <a:pt x="389" y="416"/>
                      <a:pt x="387" y="463"/>
                      <a:pt x="387" y="510"/>
                    </a:cubicBezTo>
                  </a:path>
                </a:pathLst>
              </a:custGeom>
              <a:solidFill>
                <a:srgbClr val="99CC00"/>
              </a:solidFill>
              <a:ln w="19050">
                <a:solidFill>
                  <a:schemeClr val="tx1"/>
                </a:solidFill>
                <a:round/>
                <a:headEnd/>
                <a:tailEnd/>
              </a:ln>
            </p:spPr>
            <p:txBody>
              <a:bodyPr wrap="none" anchor="ctr"/>
              <a:lstStyle/>
              <a:p>
                <a:endParaRPr lang="en-US"/>
              </a:p>
            </p:txBody>
          </p:sp>
          <p:sp>
            <p:nvSpPr>
              <p:cNvPr id="54377" name="Freeform 61"/>
              <p:cNvSpPr>
                <a:spLocks/>
              </p:cNvSpPr>
              <p:nvPr/>
            </p:nvSpPr>
            <p:spPr bwMode="auto">
              <a:xfrm>
                <a:off x="1992" y="2021"/>
                <a:ext cx="406" cy="396"/>
              </a:xfrm>
              <a:custGeom>
                <a:avLst/>
                <a:gdLst>
                  <a:gd name="T0" fmla="*/ 0 w 406"/>
                  <a:gd name="T1" fmla="*/ 340 h 396"/>
                  <a:gd name="T2" fmla="*/ 19 w 406"/>
                  <a:gd name="T3" fmla="*/ 94 h 396"/>
                  <a:gd name="T4" fmla="*/ 29 w 406"/>
                  <a:gd name="T5" fmla="*/ 56 h 396"/>
                  <a:gd name="T6" fmla="*/ 57 w 406"/>
                  <a:gd name="T7" fmla="*/ 47 h 396"/>
                  <a:gd name="T8" fmla="*/ 161 w 406"/>
                  <a:gd name="T9" fmla="*/ 0 h 396"/>
                  <a:gd name="T10" fmla="*/ 303 w 406"/>
                  <a:gd name="T11" fmla="*/ 28 h 396"/>
                  <a:gd name="T12" fmla="*/ 378 w 406"/>
                  <a:gd name="T13" fmla="*/ 198 h 396"/>
                  <a:gd name="T14" fmla="*/ 388 w 406"/>
                  <a:gd name="T15" fmla="*/ 226 h 396"/>
                  <a:gd name="T16" fmla="*/ 397 w 406"/>
                  <a:gd name="T17" fmla="*/ 274 h 396"/>
                  <a:gd name="T18" fmla="*/ 378 w 406"/>
                  <a:gd name="T19" fmla="*/ 245 h 396"/>
                  <a:gd name="T20" fmla="*/ 331 w 406"/>
                  <a:gd name="T21" fmla="*/ 160 h 396"/>
                  <a:gd name="T22" fmla="*/ 321 w 406"/>
                  <a:gd name="T23" fmla="*/ 132 h 396"/>
                  <a:gd name="T24" fmla="*/ 293 w 406"/>
                  <a:gd name="T25" fmla="*/ 122 h 396"/>
                  <a:gd name="T26" fmla="*/ 199 w 406"/>
                  <a:gd name="T27" fmla="*/ 75 h 396"/>
                  <a:gd name="T28" fmla="*/ 114 w 406"/>
                  <a:gd name="T29" fmla="*/ 94 h 396"/>
                  <a:gd name="T30" fmla="*/ 95 w 406"/>
                  <a:gd name="T31" fmla="*/ 122 h 396"/>
                  <a:gd name="T32" fmla="*/ 66 w 406"/>
                  <a:gd name="T33" fmla="*/ 141 h 396"/>
                  <a:gd name="T34" fmla="*/ 29 w 406"/>
                  <a:gd name="T35" fmla="*/ 236 h 396"/>
                  <a:gd name="T36" fmla="*/ 0 w 406"/>
                  <a:gd name="T37" fmla="*/ 340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96"/>
                  <a:gd name="T59" fmla="*/ 406 w 406"/>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96">
                    <a:moveTo>
                      <a:pt x="0" y="340"/>
                    </a:moveTo>
                    <a:cubicBezTo>
                      <a:pt x="3" y="302"/>
                      <a:pt x="11" y="148"/>
                      <a:pt x="19" y="94"/>
                    </a:cubicBezTo>
                    <a:cubicBezTo>
                      <a:pt x="21" y="81"/>
                      <a:pt x="21" y="66"/>
                      <a:pt x="29" y="56"/>
                    </a:cubicBezTo>
                    <a:cubicBezTo>
                      <a:pt x="35" y="48"/>
                      <a:pt x="48" y="51"/>
                      <a:pt x="57" y="47"/>
                    </a:cubicBezTo>
                    <a:cubicBezTo>
                      <a:pt x="96" y="30"/>
                      <a:pt x="119" y="10"/>
                      <a:pt x="161" y="0"/>
                    </a:cubicBezTo>
                    <a:cubicBezTo>
                      <a:pt x="221" y="6"/>
                      <a:pt x="250" y="12"/>
                      <a:pt x="303" y="28"/>
                    </a:cubicBezTo>
                    <a:cubicBezTo>
                      <a:pt x="323" y="93"/>
                      <a:pt x="340" y="140"/>
                      <a:pt x="378" y="198"/>
                    </a:cubicBezTo>
                    <a:cubicBezTo>
                      <a:pt x="383" y="206"/>
                      <a:pt x="386" y="216"/>
                      <a:pt x="388" y="226"/>
                    </a:cubicBezTo>
                    <a:cubicBezTo>
                      <a:pt x="392" y="242"/>
                      <a:pt x="406" y="288"/>
                      <a:pt x="397" y="274"/>
                    </a:cubicBezTo>
                    <a:cubicBezTo>
                      <a:pt x="391" y="264"/>
                      <a:pt x="384" y="255"/>
                      <a:pt x="378" y="245"/>
                    </a:cubicBezTo>
                    <a:cubicBezTo>
                      <a:pt x="369" y="196"/>
                      <a:pt x="378" y="177"/>
                      <a:pt x="331" y="160"/>
                    </a:cubicBezTo>
                    <a:cubicBezTo>
                      <a:pt x="328" y="151"/>
                      <a:pt x="328" y="139"/>
                      <a:pt x="321" y="132"/>
                    </a:cubicBezTo>
                    <a:cubicBezTo>
                      <a:pt x="314" y="125"/>
                      <a:pt x="302" y="126"/>
                      <a:pt x="293" y="122"/>
                    </a:cubicBezTo>
                    <a:cubicBezTo>
                      <a:pt x="259" y="108"/>
                      <a:pt x="233" y="87"/>
                      <a:pt x="199" y="75"/>
                    </a:cubicBezTo>
                    <a:cubicBezTo>
                      <a:pt x="171" y="81"/>
                      <a:pt x="140" y="82"/>
                      <a:pt x="114" y="94"/>
                    </a:cubicBezTo>
                    <a:cubicBezTo>
                      <a:pt x="104" y="99"/>
                      <a:pt x="103" y="114"/>
                      <a:pt x="95" y="122"/>
                    </a:cubicBezTo>
                    <a:cubicBezTo>
                      <a:pt x="87" y="130"/>
                      <a:pt x="76" y="135"/>
                      <a:pt x="66" y="141"/>
                    </a:cubicBezTo>
                    <a:cubicBezTo>
                      <a:pt x="47" y="172"/>
                      <a:pt x="35" y="199"/>
                      <a:pt x="29" y="236"/>
                    </a:cubicBezTo>
                    <a:cubicBezTo>
                      <a:pt x="7" y="362"/>
                      <a:pt x="30" y="396"/>
                      <a:pt x="0" y="340"/>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78" name="Freeform 62"/>
              <p:cNvSpPr>
                <a:spLocks/>
              </p:cNvSpPr>
              <p:nvPr/>
            </p:nvSpPr>
            <p:spPr bwMode="auto">
              <a:xfrm>
                <a:off x="1671" y="1691"/>
                <a:ext cx="319" cy="358"/>
              </a:xfrm>
              <a:custGeom>
                <a:avLst/>
                <a:gdLst>
                  <a:gd name="T0" fmla="*/ 303 w 319"/>
                  <a:gd name="T1" fmla="*/ 103 h 358"/>
                  <a:gd name="T2" fmla="*/ 246 w 319"/>
                  <a:gd name="T3" fmla="*/ 65 h 358"/>
                  <a:gd name="T4" fmla="*/ 227 w 319"/>
                  <a:gd name="T5" fmla="*/ 37 h 358"/>
                  <a:gd name="T6" fmla="*/ 161 w 319"/>
                  <a:gd name="T7" fmla="*/ 9 h 358"/>
                  <a:gd name="T8" fmla="*/ 29 w 319"/>
                  <a:gd name="T9" fmla="*/ 84 h 358"/>
                  <a:gd name="T10" fmla="*/ 19 w 319"/>
                  <a:gd name="T11" fmla="*/ 150 h 358"/>
                  <a:gd name="T12" fmla="*/ 104 w 319"/>
                  <a:gd name="T13" fmla="*/ 84 h 358"/>
                  <a:gd name="T14" fmla="*/ 133 w 319"/>
                  <a:gd name="T15" fmla="*/ 75 h 358"/>
                  <a:gd name="T16" fmla="*/ 189 w 319"/>
                  <a:gd name="T17" fmla="*/ 84 h 358"/>
                  <a:gd name="T18" fmla="*/ 246 w 319"/>
                  <a:gd name="T19" fmla="*/ 122 h 358"/>
                  <a:gd name="T20" fmla="*/ 274 w 319"/>
                  <a:gd name="T21" fmla="*/ 179 h 358"/>
                  <a:gd name="T22" fmla="*/ 293 w 319"/>
                  <a:gd name="T23" fmla="*/ 358 h 3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58"/>
                  <a:gd name="T38" fmla="*/ 319 w 319"/>
                  <a:gd name="T39" fmla="*/ 358 h 3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58">
                    <a:moveTo>
                      <a:pt x="303" y="103"/>
                    </a:moveTo>
                    <a:cubicBezTo>
                      <a:pt x="256" y="33"/>
                      <a:pt x="319" y="114"/>
                      <a:pt x="246" y="65"/>
                    </a:cubicBezTo>
                    <a:cubicBezTo>
                      <a:pt x="237" y="59"/>
                      <a:pt x="235" y="45"/>
                      <a:pt x="227" y="37"/>
                    </a:cubicBezTo>
                    <a:cubicBezTo>
                      <a:pt x="205" y="15"/>
                      <a:pt x="191" y="16"/>
                      <a:pt x="161" y="9"/>
                    </a:cubicBezTo>
                    <a:cubicBezTo>
                      <a:pt x="53" y="18"/>
                      <a:pt x="56" y="0"/>
                      <a:pt x="29" y="84"/>
                    </a:cubicBezTo>
                    <a:cubicBezTo>
                      <a:pt x="26" y="106"/>
                      <a:pt x="0" y="138"/>
                      <a:pt x="19" y="150"/>
                    </a:cubicBezTo>
                    <a:cubicBezTo>
                      <a:pt x="41" y="164"/>
                      <a:pt x="88" y="95"/>
                      <a:pt x="104" y="84"/>
                    </a:cubicBezTo>
                    <a:cubicBezTo>
                      <a:pt x="112" y="78"/>
                      <a:pt x="123" y="78"/>
                      <a:pt x="133" y="75"/>
                    </a:cubicBezTo>
                    <a:cubicBezTo>
                      <a:pt x="152" y="78"/>
                      <a:pt x="172" y="77"/>
                      <a:pt x="189" y="84"/>
                    </a:cubicBezTo>
                    <a:cubicBezTo>
                      <a:pt x="210" y="93"/>
                      <a:pt x="246" y="122"/>
                      <a:pt x="246" y="122"/>
                    </a:cubicBezTo>
                    <a:cubicBezTo>
                      <a:pt x="252" y="142"/>
                      <a:pt x="269" y="158"/>
                      <a:pt x="274" y="179"/>
                    </a:cubicBezTo>
                    <a:cubicBezTo>
                      <a:pt x="284" y="225"/>
                      <a:pt x="293" y="305"/>
                      <a:pt x="293" y="358"/>
                    </a:cubicBezTo>
                  </a:path>
                </a:pathLst>
              </a:custGeom>
              <a:solidFill>
                <a:srgbClr val="99CC00"/>
              </a:solidFill>
              <a:ln w="19050">
                <a:solidFill>
                  <a:schemeClr val="tx1"/>
                </a:solidFill>
                <a:round/>
                <a:headEnd/>
                <a:tailEnd/>
              </a:ln>
            </p:spPr>
            <p:txBody>
              <a:bodyPr wrap="none" anchor="ctr"/>
              <a:lstStyle/>
              <a:p>
                <a:endParaRPr lang="en-US"/>
              </a:p>
            </p:txBody>
          </p:sp>
          <p:sp>
            <p:nvSpPr>
              <p:cNvPr id="54379" name="Freeform 63"/>
              <p:cNvSpPr>
                <a:spLocks/>
              </p:cNvSpPr>
              <p:nvPr/>
            </p:nvSpPr>
            <p:spPr bwMode="auto">
              <a:xfrm>
                <a:off x="1920" y="1407"/>
                <a:ext cx="56" cy="177"/>
              </a:xfrm>
              <a:custGeom>
                <a:avLst/>
                <a:gdLst>
                  <a:gd name="T0" fmla="*/ 24 w 69"/>
                  <a:gd name="T1" fmla="*/ 334 h 151"/>
                  <a:gd name="T2" fmla="*/ 6 w 69"/>
                  <a:gd name="T3" fmla="*/ 63 h 151"/>
                  <a:gd name="T4" fmla="*/ 0 w 69"/>
                  <a:gd name="T5" fmla="*/ 0 h 151"/>
                  <a:gd name="T6" fmla="*/ 0 60000 65536"/>
                  <a:gd name="T7" fmla="*/ 0 60000 65536"/>
                  <a:gd name="T8" fmla="*/ 0 60000 65536"/>
                  <a:gd name="T9" fmla="*/ 0 w 69"/>
                  <a:gd name="T10" fmla="*/ 0 h 151"/>
                  <a:gd name="T11" fmla="*/ 69 w 69"/>
                  <a:gd name="T12" fmla="*/ 151 h 151"/>
                </a:gdLst>
                <a:ahLst/>
                <a:cxnLst>
                  <a:cxn ang="T6">
                    <a:pos x="T0" y="T1"/>
                  </a:cxn>
                  <a:cxn ang="T7">
                    <a:pos x="T2" y="T3"/>
                  </a:cxn>
                  <a:cxn ang="T8">
                    <a:pos x="T4" y="T5"/>
                  </a:cxn>
                </a:cxnLst>
                <a:rect l="T9" t="T10" r="T11" b="T12"/>
                <a:pathLst>
                  <a:path w="69" h="151">
                    <a:moveTo>
                      <a:pt x="67" y="151"/>
                    </a:moveTo>
                    <a:cubicBezTo>
                      <a:pt x="54" y="63"/>
                      <a:pt x="69" y="103"/>
                      <a:pt x="19" y="28"/>
                    </a:cubicBezTo>
                    <a:cubicBezTo>
                      <a:pt x="13" y="19"/>
                      <a:pt x="0" y="0"/>
                      <a:pt x="0" y="0"/>
                    </a:cubicBezTo>
                  </a:path>
                </a:pathLst>
              </a:custGeom>
              <a:noFill/>
              <a:ln w="19050">
                <a:solidFill>
                  <a:schemeClr val="tx1"/>
                </a:solidFill>
                <a:round/>
                <a:headEnd/>
                <a:tailEnd/>
              </a:ln>
            </p:spPr>
            <p:txBody>
              <a:bodyPr wrap="none" anchor="ctr"/>
              <a:lstStyle/>
              <a:p>
                <a:endParaRPr lang="en-US"/>
              </a:p>
            </p:txBody>
          </p:sp>
          <p:sp>
            <p:nvSpPr>
              <p:cNvPr id="54380" name="Freeform 64"/>
              <p:cNvSpPr>
                <a:spLocks/>
              </p:cNvSpPr>
              <p:nvPr/>
            </p:nvSpPr>
            <p:spPr bwMode="auto">
              <a:xfrm>
                <a:off x="1889" y="1558"/>
                <a:ext cx="85" cy="123"/>
              </a:xfrm>
              <a:custGeom>
                <a:avLst/>
                <a:gdLst>
                  <a:gd name="T0" fmla="*/ 85 w 85"/>
                  <a:gd name="T1" fmla="*/ 123 h 123"/>
                  <a:gd name="T2" fmla="*/ 0 w 85"/>
                  <a:gd name="T3" fmla="*/ 0 h 123"/>
                  <a:gd name="T4" fmla="*/ 0 60000 65536"/>
                  <a:gd name="T5" fmla="*/ 0 60000 65536"/>
                  <a:gd name="T6" fmla="*/ 0 w 85"/>
                  <a:gd name="T7" fmla="*/ 0 h 123"/>
                  <a:gd name="T8" fmla="*/ 85 w 85"/>
                  <a:gd name="T9" fmla="*/ 123 h 123"/>
                </a:gdLst>
                <a:ahLst/>
                <a:cxnLst>
                  <a:cxn ang="T4">
                    <a:pos x="T0" y="T1"/>
                  </a:cxn>
                  <a:cxn ang="T5">
                    <a:pos x="T2" y="T3"/>
                  </a:cxn>
                </a:cxnLst>
                <a:rect l="T6" t="T7" r="T8" b="T9"/>
                <a:pathLst>
                  <a:path w="85" h="123">
                    <a:moveTo>
                      <a:pt x="85" y="123"/>
                    </a:moveTo>
                    <a:cubicBezTo>
                      <a:pt x="64" y="45"/>
                      <a:pt x="45" y="45"/>
                      <a:pt x="0" y="0"/>
                    </a:cubicBezTo>
                  </a:path>
                </a:pathLst>
              </a:custGeom>
              <a:noFill/>
              <a:ln w="19050">
                <a:solidFill>
                  <a:schemeClr val="tx1"/>
                </a:solidFill>
                <a:round/>
                <a:headEnd/>
                <a:tailEnd/>
              </a:ln>
            </p:spPr>
            <p:txBody>
              <a:bodyPr wrap="none" anchor="ctr"/>
              <a:lstStyle/>
              <a:p>
                <a:endParaRPr lang="en-US"/>
              </a:p>
            </p:txBody>
          </p:sp>
          <p:sp>
            <p:nvSpPr>
              <p:cNvPr id="54381" name="Freeform 65"/>
              <p:cNvSpPr>
                <a:spLocks/>
              </p:cNvSpPr>
              <p:nvPr/>
            </p:nvSpPr>
            <p:spPr bwMode="auto">
              <a:xfrm>
                <a:off x="1983" y="1426"/>
                <a:ext cx="94" cy="132"/>
              </a:xfrm>
              <a:custGeom>
                <a:avLst/>
                <a:gdLst>
                  <a:gd name="T0" fmla="*/ 0 w 94"/>
                  <a:gd name="T1" fmla="*/ 132 h 132"/>
                  <a:gd name="T2" fmla="*/ 94 w 94"/>
                  <a:gd name="T3" fmla="*/ 0 h 132"/>
                  <a:gd name="T4" fmla="*/ 0 60000 65536"/>
                  <a:gd name="T5" fmla="*/ 0 60000 65536"/>
                  <a:gd name="T6" fmla="*/ 0 w 94"/>
                  <a:gd name="T7" fmla="*/ 0 h 132"/>
                  <a:gd name="T8" fmla="*/ 94 w 94"/>
                  <a:gd name="T9" fmla="*/ 132 h 132"/>
                </a:gdLst>
                <a:ahLst/>
                <a:cxnLst>
                  <a:cxn ang="T4">
                    <a:pos x="T0" y="T1"/>
                  </a:cxn>
                  <a:cxn ang="T5">
                    <a:pos x="T2" y="T3"/>
                  </a:cxn>
                </a:cxnLst>
                <a:rect l="T6" t="T7" r="T8" b="T9"/>
                <a:pathLst>
                  <a:path w="94" h="132">
                    <a:moveTo>
                      <a:pt x="0" y="132"/>
                    </a:moveTo>
                    <a:cubicBezTo>
                      <a:pt x="12" y="81"/>
                      <a:pt x="24" y="0"/>
                      <a:pt x="94" y="0"/>
                    </a:cubicBezTo>
                  </a:path>
                </a:pathLst>
              </a:custGeom>
              <a:noFill/>
              <a:ln w="19050">
                <a:solidFill>
                  <a:schemeClr val="tx1"/>
                </a:solidFill>
                <a:round/>
                <a:headEnd/>
                <a:tailEnd/>
              </a:ln>
            </p:spPr>
            <p:txBody>
              <a:bodyPr wrap="none" anchor="ctr"/>
              <a:lstStyle/>
              <a:p>
                <a:endParaRPr lang="en-US"/>
              </a:p>
            </p:txBody>
          </p:sp>
          <p:sp>
            <p:nvSpPr>
              <p:cNvPr id="54382" name="Freeform 66"/>
              <p:cNvSpPr>
                <a:spLocks/>
              </p:cNvSpPr>
              <p:nvPr/>
            </p:nvSpPr>
            <p:spPr bwMode="auto">
              <a:xfrm>
                <a:off x="2021" y="1671"/>
                <a:ext cx="85" cy="85"/>
              </a:xfrm>
              <a:custGeom>
                <a:avLst/>
                <a:gdLst>
                  <a:gd name="T0" fmla="*/ 0 w 85"/>
                  <a:gd name="T1" fmla="*/ 85 h 85"/>
                  <a:gd name="T2" fmla="*/ 9 w 85"/>
                  <a:gd name="T3" fmla="*/ 38 h 85"/>
                  <a:gd name="T4" fmla="*/ 85 w 85"/>
                  <a:gd name="T5" fmla="*/ 0 h 85"/>
                  <a:gd name="T6" fmla="*/ 0 60000 65536"/>
                  <a:gd name="T7" fmla="*/ 0 60000 65536"/>
                  <a:gd name="T8" fmla="*/ 0 60000 65536"/>
                  <a:gd name="T9" fmla="*/ 0 w 85"/>
                  <a:gd name="T10" fmla="*/ 0 h 85"/>
                  <a:gd name="T11" fmla="*/ 85 w 85"/>
                  <a:gd name="T12" fmla="*/ 85 h 85"/>
                </a:gdLst>
                <a:ahLst/>
                <a:cxnLst>
                  <a:cxn ang="T6">
                    <a:pos x="T0" y="T1"/>
                  </a:cxn>
                  <a:cxn ang="T7">
                    <a:pos x="T2" y="T3"/>
                  </a:cxn>
                  <a:cxn ang="T8">
                    <a:pos x="T4" y="T5"/>
                  </a:cxn>
                </a:cxnLst>
                <a:rect l="T9" t="T10" r="T11" b="T12"/>
                <a:pathLst>
                  <a:path w="85" h="85">
                    <a:moveTo>
                      <a:pt x="0" y="85"/>
                    </a:moveTo>
                    <a:cubicBezTo>
                      <a:pt x="3" y="69"/>
                      <a:pt x="1" y="52"/>
                      <a:pt x="9" y="38"/>
                    </a:cubicBezTo>
                    <a:cubicBezTo>
                      <a:pt x="21" y="16"/>
                      <a:pt x="64" y="11"/>
                      <a:pt x="85" y="0"/>
                    </a:cubicBezTo>
                  </a:path>
                </a:pathLst>
              </a:custGeom>
              <a:noFill/>
              <a:ln w="19050">
                <a:solidFill>
                  <a:schemeClr val="tx1"/>
                </a:solidFill>
                <a:round/>
                <a:headEnd/>
                <a:tailEnd/>
              </a:ln>
            </p:spPr>
            <p:txBody>
              <a:bodyPr wrap="none" anchor="ctr"/>
              <a:lstStyle/>
              <a:p>
                <a:endParaRPr lang="en-US"/>
              </a:p>
            </p:txBody>
          </p:sp>
        </p:grpSp>
        <p:grpSp>
          <p:nvGrpSpPr>
            <p:cNvPr id="54331" name="Group 67"/>
            <p:cNvGrpSpPr>
              <a:grpSpLocks/>
            </p:cNvGrpSpPr>
            <p:nvPr/>
          </p:nvGrpSpPr>
          <p:grpSpPr bwMode="auto">
            <a:xfrm>
              <a:off x="3561" y="2617"/>
              <a:ext cx="94" cy="148"/>
              <a:chOff x="1584" y="1407"/>
              <a:chExt cx="814" cy="1341"/>
            </a:xfrm>
          </p:grpSpPr>
          <p:sp>
            <p:nvSpPr>
              <p:cNvPr id="54365" name="Freeform 68"/>
              <p:cNvSpPr>
                <a:spLocks/>
              </p:cNvSpPr>
              <p:nvPr/>
            </p:nvSpPr>
            <p:spPr bwMode="auto">
              <a:xfrm>
                <a:off x="1627" y="2323"/>
                <a:ext cx="382" cy="365"/>
              </a:xfrm>
              <a:custGeom>
                <a:avLst/>
                <a:gdLst>
                  <a:gd name="T0" fmla="*/ 341 w 382"/>
                  <a:gd name="T1" fmla="*/ 365 h 365"/>
                  <a:gd name="T2" fmla="*/ 120 w 382"/>
                  <a:gd name="T3" fmla="*/ 123 h 365"/>
                  <a:gd name="T4" fmla="*/ 92 w 382"/>
                  <a:gd name="T5" fmla="*/ 142 h 365"/>
                  <a:gd name="T6" fmla="*/ 44 w 382"/>
                  <a:gd name="T7" fmla="*/ 227 h 365"/>
                  <a:gd name="T8" fmla="*/ 16 w 382"/>
                  <a:gd name="T9" fmla="*/ 274 h 365"/>
                  <a:gd name="T10" fmla="*/ 35 w 382"/>
                  <a:gd name="T11" fmla="*/ 113 h 365"/>
                  <a:gd name="T12" fmla="*/ 177 w 382"/>
                  <a:gd name="T13" fmla="*/ 19 h 365"/>
                  <a:gd name="T14" fmla="*/ 233 w 382"/>
                  <a:gd name="T15" fmla="*/ 0 h 365"/>
                  <a:gd name="T16" fmla="*/ 347 w 382"/>
                  <a:gd name="T17" fmla="*/ 57 h 365"/>
                  <a:gd name="T18" fmla="*/ 341 w 382"/>
                  <a:gd name="T19" fmla="*/ 365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2"/>
                  <a:gd name="T31" fmla="*/ 0 h 365"/>
                  <a:gd name="T32" fmla="*/ 382 w 382"/>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2" h="365">
                    <a:moveTo>
                      <a:pt x="341" y="365"/>
                    </a:moveTo>
                    <a:cubicBezTo>
                      <a:pt x="294" y="85"/>
                      <a:pt x="380" y="87"/>
                      <a:pt x="120" y="123"/>
                    </a:cubicBezTo>
                    <a:cubicBezTo>
                      <a:pt x="109" y="125"/>
                      <a:pt x="101" y="136"/>
                      <a:pt x="92" y="142"/>
                    </a:cubicBezTo>
                    <a:cubicBezTo>
                      <a:pt x="73" y="195"/>
                      <a:pt x="90" y="154"/>
                      <a:pt x="44" y="227"/>
                    </a:cubicBezTo>
                    <a:cubicBezTo>
                      <a:pt x="34" y="242"/>
                      <a:pt x="16" y="274"/>
                      <a:pt x="16" y="274"/>
                    </a:cubicBezTo>
                    <a:cubicBezTo>
                      <a:pt x="20" y="220"/>
                      <a:pt x="0" y="154"/>
                      <a:pt x="35" y="113"/>
                    </a:cubicBezTo>
                    <a:cubicBezTo>
                      <a:pt x="52" y="93"/>
                      <a:pt x="151" y="32"/>
                      <a:pt x="177" y="19"/>
                    </a:cubicBezTo>
                    <a:cubicBezTo>
                      <a:pt x="195" y="10"/>
                      <a:pt x="233" y="0"/>
                      <a:pt x="233" y="0"/>
                    </a:cubicBezTo>
                    <a:cubicBezTo>
                      <a:pt x="296" y="9"/>
                      <a:pt x="314" y="6"/>
                      <a:pt x="347" y="57"/>
                    </a:cubicBezTo>
                    <a:cubicBezTo>
                      <a:pt x="382" y="164"/>
                      <a:pt x="360" y="260"/>
                      <a:pt x="341" y="365"/>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66" name="Freeform 69"/>
              <p:cNvSpPr>
                <a:spLocks/>
              </p:cNvSpPr>
              <p:nvPr/>
            </p:nvSpPr>
            <p:spPr bwMode="auto">
              <a:xfrm>
                <a:off x="1992" y="2313"/>
                <a:ext cx="303" cy="435"/>
              </a:xfrm>
              <a:custGeom>
                <a:avLst/>
                <a:gdLst>
                  <a:gd name="T0" fmla="*/ 0 w 303"/>
                  <a:gd name="T1" fmla="*/ 359 h 435"/>
                  <a:gd name="T2" fmla="*/ 19 w 303"/>
                  <a:gd name="T3" fmla="*/ 218 h 435"/>
                  <a:gd name="T4" fmla="*/ 29 w 303"/>
                  <a:gd name="T5" fmla="*/ 38 h 435"/>
                  <a:gd name="T6" fmla="*/ 114 w 303"/>
                  <a:gd name="T7" fmla="*/ 0 h 435"/>
                  <a:gd name="T8" fmla="*/ 189 w 303"/>
                  <a:gd name="T9" fmla="*/ 10 h 435"/>
                  <a:gd name="T10" fmla="*/ 246 w 303"/>
                  <a:gd name="T11" fmla="*/ 123 h 435"/>
                  <a:gd name="T12" fmla="*/ 303 w 303"/>
                  <a:gd name="T13" fmla="*/ 321 h 435"/>
                  <a:gd name="T14" fmla="*/ 293 w 303"/>
                  <a:gd name="T15" fmla="*/ 293 h 435"/>
                  <a:gd name="T16" fmla="*/ 274 w 303"/>
                  <a:gd name="T17" fmla="*/ 237 h 435"/>
                  <a:gd name="T18" fmla="*/ 142 w 303"/>
                  <a:gd name="T19" fmla="*/ 95 h 435"/>
                  <a:gd name="T20" fmla="*/ 29 w 303"/>
                  <a:gd name="T21" fmla="*/ 180 h 435"/>
                  <a:gd name="T22" fmla="*/ 19 w 303"/>
                  <a:gd name="T23" fmla="*/ 435 h 435"/>
                  <a:gd name="T24" fmla="*/ 24 w 303"/>
                  <a:gd name="T25" fmla="*/ 87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35"/>
                  <a:gd name="T41" fmla="*/ 303 w 303"/>
                  <a:gd name="T42" fmla="*/ 435 h 4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35">
                    <a:moveTo>
                      <a:pt x="0" y="359"/>
                    </a:moveTo>
                    <a:cubicBezTo>
                      <a:pt x="6" y="312"/>
                      <a:pt x="16" y="265"/>
                      <a:pt x="19" y="218"/>
                    </a:cubicBezTo>
                    <a:cubicBezTo>
                      <a:pt x="22" y="158"/>
                      <a:pt x="11" y="95"/>
                      <a:pt x="29" y="38"/>
                    </a:cubicBezTo>
                    <a:cubicBezTo>
                      <a:pt x="33" y="27"/>
                      <a:pt x="95" y="6"/>
                      <a:pt x="114" y="0"/>
                    </a:cubicBezTo>
                    <a:cubicBezTo>
                      <a:pt x="139" y="3"/>
                      <a:pt x="166" y="1"/>
                      <a:pt x="189" y="10"/>
                    </a:cubicBezTo>
                    <a:cubicBezTo>
                      <a:pt x="206" y="17"/>
                      <a:pt x="228" y="96"/>
                      <a:pt x="246" y="123"/>
                    </a:cubicBezTo>
                    <a:cubicBezTo>
                      <a:pt x="264" y="179"/>
                      <a:pt x="303" y="264"/>
                      <a:pt x="303" y="321"/>
                    </a:cubicBezTo>
                    <a:cubicBezTo>
                      <a:pt x="303" y="331"/>
                      <a:pt x="296" y="302"/>
                      <a:pt x="293" y="293"/>
                    </a:cubicBezTo>
                    <a:cubicBezTo>
                      <a:pt x="287" y="274"/>
                      <a:pt x="285" y="253"/>
                      <a:pt x="274" y="237"/>
                    </a:cubicBezTo>
                    <a:cubicBezTo>
                      <a:pt x="234" y="177"/>
                      <a:pt x="213" y="118"/>
                      <a:pt x="142" y="95"/>
                    </a:cubicBezTo>
                    <a:cubicBezTo>
                      <a:pt x="56" y="114"/>
                      <a:pt x="47" y="104"/>
                      <a:pt x="29" y="180"/>
                    </a:cubicBezTo>
                    <a:cubicBezTo>
                      <a:pt x="18" y="410"/>
                      <a:pt x="19" y="325"/>
                      <a:pt x="19" y="435"/>
                    </a:cubicBezTo>
                    <a:lnTo>
                      <a:pt x="24" y="87"/>
                    </a:lnTo>
                  </a:path>
                </a:pathLst>
              </a:custGeom>
              <a:solidFill>
                <a:srgbClr val="99CC00"/>
              </a:solidFill>
              <a:ln w="19050">
                <a:solidFill>
                  <a:schemeClr val="tx1"/>
                </a:solidFill>
                <a:round/>
                <a:headEnd/>
                <a:tailEnd/>
              </a:ln>
            </p:spPr>
            <p:txBody>
              <a:bodyPr wrap="none" anchor="ctr"/>
              <a:lstStyle/>
              <a:p>
                <a:endParaRPr lang="en-US"/>
              </a:p>
            </p:txBody>
          </p:sp>
          <p:sp>
            <p:nvSpPr>
              <p:cNvPr id="54367" name="Freeform 70"/>
              <p:cNvSpPr>
                <a:spLocks/>
              </p:cNvSpPr>
              <p:nvPr/>
            </p:nvSpPr>
            <p:spPr bwMode="auto">
              <a:xfrm>
                <a:off x="1584" y="2016"/>
                <a:ext cx="389" cy="510"/>
              </a:xfrm>
              <a:custGeom>
                <a:avLst/>
                <a:gdLst>
                  <a:gd name="T0" fmla="*/ 368 w 389"/>
                  <a:gd name="T1" fmla="*/ 321 h 510"/>
                  <a:gd name="T2" fmla="*/ 359 w 389"/>
                  <a:gd name="T3" fmla="*/ 189 h 510"/>
                  <a:gd name="T4" fmla="*/ 378 w 389"/>
                  <a:gd name="T5" fmla="*/ 133 h 510"/>
                  <a:gd name="T6" fmla="*/ 359 w 389"/>
                  <a:gd name="T7" fmla="*/ 48 h 510"/>
                  <a:gd name="T8" fmla="*/ 274 w 389"/>
                  <a:gd name="T9" fmla="*/ 0 h 510"/>
                  <a:gd name="T10" fmla="*/ 132 w 389"/>
                  <a:gd name="T11" fmla="*/ 10 h 510"/>
                  <a:gd name="T12" fmla="*/ 66 w 389"/>
                  <a:gd name="T13" fmla="*/ 85 h 510"/>
                  <a:gd name="T14" fmla="*/ 0 w 389"/>
                  <a:gd name="T15" fmla="*/ 265 h 510"/>
                  <a:gd name="T16" fmla="*/ 9 w 389"/>
                  <a:gd name="T17" fmla="*/ 236 h 510"/>
                  <a:gd name="T18" fmla="*/ 38 w 389"/>
                  <a:gd name="T19" fmla="*/ 218 h 510"/>
                  <a:gd name="T20" fmla="*/ 208 w 389"/>
                  <a:gd name="T21" fmla="*/ 104 h 510"/>
                  <a:gd name="T22" fmla="*/ 274 w 389"/>
                  <a:gd name="T23" fmla="*/ 114 h 510"/>
                  <a:gd name="T24" fmla="*/ 283 w 389"/>
                  <a:gd name="T25" fmla="*/ 142 h 510"/>
                  <a:gd name="T26" fmla="*/ 311 w 389"/>
                  <a:gd name="T27" fmla="*/ 161 h 510"/>
                  <a:gd name="T28" fmla="*/ 387 w 389"/>
                  <a:gd name="T29" fmla="*/ 369 h 510"/>
                  <a:gd name="T30" fmla="*/ 387 w 389"/>
                  <a:gd name="T31" fmla="*/ 510 h 5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9"/>
                  <a:gd name="T49" fmla="*/ 0 h 510"/>
                  <a:gd name="T50" fmla="*/ 389 w 389"/>
                  <a:gd name="T51" fmla="*/ 510 h 5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9" h="510">
                    <a:moveTo>
                      <a:pt x="368" y="321"/>
                    </a:moveTo>
                    <a:cubicBezTo>
                      <a:pt x="337" y="262"/>
                      <a:pt x="341" y="284"/>
                      <a:pt x="359" y="189"/>
                    </a:cubicBezTo>
                    <a:cubicBezTo>
                      <a:pt x="363" y="170"/>
                      <a:pt x="378" y="133"/>
                      <a:pt x="378" y="133"/>
                    </a:cubicBezTo>
                    <a:cubicBezTo>
                      <a:pt x="373" y="104"/>
                      <a:pt x="380" y="69"/>
                      <a:pt x="359" y="48"/>
                    </a:cubicBezTo>
                    <a:cubicBezTo>
                      <a:pt x="328" y="17"/>
                      <a:pt x="309" y="12"/>
                      <a:pt x="274" y="0"/>
                    </a:cubicBezTo>
                    <a:cubicBezTo>
                      <a:pt x="227" y="3"/>
                      <a:pt x="179" y="2"/>
                      <a:pt x="132" y="10"/>
                    </a:cubicBezTo>
                    <a:cubicBezTo>
                      <a:pt x="104" y="15"/>
                      <a:pt x="74" y="73"/>
                      <a:pt x="66" y="85"/>
                    </a:cubicBezTo>
                    <a:cubicBezTo>
                      <a:pt x="43" y="118"/>
                      <a:pt x="0" y="224"/>
                      <a:pt x="0" y="265"/>
                    </a:cubicBezTo>
                    <a:cubicBezTo>
                      <a:pt x="0" y="275"/>
                      <a:pt x="3" y="244"/>
                      <a:pt x="9" y="236"/>
                    </a:cubicBezTo>
                    <a:cubicBezTo>
                      <a:pt x="16" y="227"/>
                      <a:pt x="28" y="224"/>
                      <a:pt x="38" y="218"/>
                    </a:cubicBezTo>
                    <a:cubicBezTo>
                      <a:pt x="85" y="154"/>
                      <a:pt x="133" y="124"/>
                      <a:pt x="208" y="104"/>
                    </a:cubicBezTo>
                    <a:cubicBezTo>
                      <a:pt x="230" y="107"/>
                      <a:pt x="254" y="104"/>
                      <a:pt x="274" y="114"/>
                    </a:cubicBezTo>
                    <a:cubicBezTo>
                      <a:pt x="283" y="118"/>
                      <a:pt x="277" y="134"/>
                      <a:pt x="283" y="142"/>
                    </a:cubicBezTo>
                    <a:cubicBezTo>
                      <a:pt x="290" y="151"/>
                      <a:pt x="302" y="155"/>
                      <a:pt x="311" y="161"/>
                    </a:cubicBezTo>
                    <a:cubicBezTo>
                      <a:pt x="334" y="227"/>
                      <a:pt x="383" y="297"/>
                      <a:pt x="387" y="369"/>
                    </a:cubicBezTo>
                    <a:cubicBezTo>
                      <a:pt x="389" y="416"/>
                      <a:pt x="387" y="463"/>
                      <a:pt x="387" y="510"/>
                    </a:cubicBezTo>
                  </a:path>
                </a:pathLst>
              </a:custGeom>
              <a:solidFill>
                <a:srgbClr val="99CC00"/>
              </a:solidFill>
              <a:ln w="19050">
                <a:solidFill>
                  <a:schemeClr val="tx1"/>
                </a:solidFill>
                <a:round/>
                <a:headEnd/>
                <a:tailEnd/>
              </a:ln>
            </p:spPr>
            <p:txBody>
              <a:bodyPr wrap="none" anchor="ctr"/>
              <a:lstStyle/>
              <a:p>
                <a:endParaRPr lang="en-US"/>
              </a:p>
            </p:txBody>
          </p:sp>
          <p:sp>
            <p:nvSpPr>
              <p:cNvPr id="54368" name="Freeform 71"/>
              <p:cNvSpPr>
                <a:spLocks/>
              </p:cNvSpPr>
              <p:nvPr/>
            </p:nvSpPr>
            <p:spPr bwMode="auto">
              <a:xfrm>
                <a:off x="1992" y="2021"/>
                <a:ext cx="406" cy="396"/>
              </a:xfrm>
              <a:custGeom>
                <a:avLst/>
                <a:gdLst>
                  <a:gd name="T0" fmla="*/ 0 w 406"/>
                  <a:gd name="T1" fmla="*/ 340 h 396"/>
                  <a:gd name="T2" fmla="*/ 19 w 406"/>
                  <a:gd name="T3" fmla="*/ 94 h 396"/>
                  <a:gd name="T4" fmla="*/ 29 w 406"/>
                  <a:gd name="T5" fmla="*/ 56 h 396"/>
                  <a:gd name="T6" fmla="*/ 57 w 406"/>
                  <a:gd name="T7" fmla="*/ 47 h 396"/>
                  <a:gd name="T8" fmla="*/ 161 w 406"/>
                  <a:gd name="T9" fmla="*/ 0 h 396"/>
                  <a:gd name="T10" fmla="*/ 303 w 406"/>
                  <a:gd name="T11" fmla="*/ 28 h 396"/>
                  <a:gd name="T12" fmla="*/ 378 w 406"/>
                  <a:gd name="T13" fmla="*/ 198 h 396"/>
                  <a:gd name="T14" fmla="*/ 388 w 406"/>
                  <a:gd name="T15" fmla="*/ 226 h 396"/>
                  <a:gd name="T16" fmla="*/ 397 w 406"/>
                  <a:gd name="T17" fmla="*/ 274 h 396"/>
                  <a:gd name="T18" fmla="*/ 378 w 406"/>
                  <a:gd name="T19" fmla="*/ 245 h 396"/>
                  <a:gd name="T20" fmla="*/ 331 w 406"/>
                  <a:gd name="T21" fmla="*/ 160 h 396"/>
                  <a:gd name="T22" fmla="*/ 321 w 406"/>
                  <a:gd name="T23" fmla="*/ 132 h 396"/>
                  <a:gd name="T24" fmla="*/ 293 w 406"/>
                  <a:gd name="T25" fmla="*/ 122 h 396"/>
                  <a:gd name="T26" fmla="*/ 199 w 406"/>
                  <a:gd name="T27" fmla="*/ 75 h 396"/>
                  <a:gd name="T28" fmla="*/ 114 w 406"/>
                  <a:gd name="T29" fmla="*/ 94 h 396"/>
                  <a:gd name="T30" fmla="*/ 95 w 406"/>
                  <a:gd name="T31" fmla="*/ 122 h 396"/>
                  <a:gd name="T32" fmla="*/ 66 w 406"/>
                  <a:gd name="T33" fmla="*/ 141 h 396"/>
                  <a:gd name="T34" fmla="*/ 29 w 406"/>
                  <a:gd name="T35" fmla="*/ 236 h 396"/>
                  <a:gd name="T36" fmla="*/ 0 w 406"/>
                  <a:gd name="T37" fmla="*/ 340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96"/>
                  <a:gd name="T59" fmla="*/ 406 w 406"/>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96">
                    <a:moveTo>
                      <a:pt x="0" y="340"/>
                    </a:moveTo>
                    <a:cubicBezTo>
                      <a:pt x="3" y="302"/>
                      <a:pt x="11" y="148"/>
                      <a:pt x="19" y="94"/>
                    </a:cubicBezTo>
                    <a:cubicBezTo>
                      <a:pt x="21" y="81"/>
                      <a:pt x="21" y="66"/>
                      <a:pt x="29" y="56"/>
                    </a:cubicBezTo>
                    <a:cubicBezTo>
                      <a:pt x="35" y="48"/>
                      <a:pt x="48" y="51"/>
                      <a:pt x="57" y="47"/>
                    </a:cubicBezTo>
                    <a:cubicBezTo>
                      <a:pt x="96" y="30"/>
                      <a:pt x="119" y="10"/>
                      <a:pt x="161" y="0"/>
                    </a:cubicBezTo>
                    <a:cubicBezTo>
                      <a:pt x="221" y="6"/>
                      <a:pt x="250" y="12"/>
                      <a:pt x="303" y="28"/>
                    </a:cubicBezTo>
                    <a:cubicBezTo>
                      <a:pt x="323" y="93"/>
                      <a:pt x="340" y="140"/>
                      <a:pt x="378" y="198"/>
                    </a:cubicBezTo>
                    <a:cubicBezTo>
                      <a:pt x="383" y="206"/>
                      <a:pt x="386" y="216"/>
                      <a:pt x="388" y="226"/>
                    </a:cubicBezTo>
                    <a:cubicBezTo>
                      <a:pt x="392" y="242"/>
                      <a:pt x="406" y="288"/>
                      <a:pt x="397" y="274"/>
                    </a:cubicBezTo>
                    <a:cubicBezTo>
                      <a:pt x="391" y="264"/>
                      <a:pt x="384" y="255"/>
                      <a:pt x="378" y="245"/>
                    </a:cubicBezTo>
                    <a:cubicBezTo>
                      <a:pt x="369" y="196"/>
                      <a:pt x="378" y="177"/>
                      <a:pt x="331" y="160"/>
                    </a:cubicBezTo>
                    <a:cubicBezTo>
                      <a:pt x="328" y="151"/>
                      <a:pt x="328" y="139"/>
                      <a:pt x="321" y="132"/>
                    </a:cubicBezTo>
                    <a:cubicBezTo>
                      <a:pt x="314" y="125"/>
                      <a:pt x="302" y="126"/>
                      <a:pt x="293" y="122"/>
                    </a:cubicBezTo>
                    <a:cubicBezTo>
                      <a:pt x="259" y="108"/>
                      <a:pt x="233" y="87"/>
                      <a:pt x="199" y="75"/>
                    </a:cubicBezTo>
                    <a:cubicBezTo>
                      <a:pt x="171" y="81"/>
                      <a:pt x="140" y="82"/>
                      <a:pt x="114" y="94"/>
                    </a:cubicBezTo>
                    <a:cubicBezTo>
                      <a:pt x="104" y="99"/>
                      <a:pt x="103" y="114"/>
                      <a:pt x="95" y="122"/>
                    </a:cubicBezTo>
                    <a:cubicBezTo>
                      <a:pt x="87" y="130"/>
                      <a:pt x="76" y="135"/>
                      <a:pt x="66" y="141"/>
                    </a:cubicBezTo>
                    <a:cubicBezTo>
                      <a:pt x="47" y="172"/>
                      <a:pt x="35" y="199"/>
                      <a:pt x="29" y="236"/>
                    </a:cubicBezTo>
                    <a:cubicBezTo>
                      <a:pt x="7" y="362"/>
                      <a:pt x="30" y="396"/>
                      <a:pt x="0" y="340"/>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69" name="Freeform 72"/>
              <p:cNvSpPr>
                <a:spLocks/>
              </p:cNvSpPr>
              <p:nvPr/>
            </p:nvSpPr>
            <p:spPr bwMode="auto">
              <a:xfrm>
                <a:off x="1671" y="1691"/>
                <a:ext cx="319" cy="358"/>
              </a:xfrm>
              <a:custGeom>
                <a:avLst/>
                <a:gdLst>
                  <a:gd name="T0" fmla="*/ 303 w 319"/>
                  <a:gd name="T1" fmla="*/ 103 h 358"/>
                  <a:gd name="T2" fmla="*/ 246 w 319"/>
                  <a:gd name="T3" fmla="*/ 65 h 358"/>
                  <a:gd name="T4" fmla="*/ 227 w 319"/>
                  <a:gd name="T5" fmla="*/ 37 h 358"/>
                  <a:gd name="T6" fmla="*/ 161 w 319"/>
                  <a:gd name="T7" fmla="*/ 9 h 358"/>
                  <a:gd name="T8" fmla="*/ 29 w 319"/>
                  <a:gd name="T9" fmla="*/ 84 h 358"/>
                  <a:gd name="T10" fmla="*/ 19 w 319"/>
                  <a:gd name="T11" fmla="*/ 150 h 358"/>
                  <a:gd name="T12" fmla="*/ 104 w 319"/>
                  <a:gd name="T13" fmla="*/ 84 h 358"/>
                  <a:gd name="T14" fmla="*/ 133 w 319"/>
                  <a:gd name="T15" fmla="*/ 75 h 358"/>
                  <a:gd name="T16" fmla="*/ 189 w 319"/>
                  <a:gd name="T17" fmla="*/ 84 h 358"/>
                  <a:gd name="T18" fmla="*/ 246 w 319"/>
                  <a:gd name="T19" fmla="*/ 122 h 358"/>
                  <a:gd name="T20" fmla="*/ 274 w 319"/>
                  <a:gd name="T21" fmla="*/ 179 h 358"/>
                  <a:gd name="T22" fmla="*/ 293 w 319"/>
                  <a:gd name="T23" fmla="*/ 358 h 3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58"/>
                  <a:gd name="T38" fmla="*/ 319 w 319"/>
                  <a:gd name="T39" fmla="*/ 358 h 3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58">
                    <a:moveTo>
                      <a:pt x="303" y="103"/>
                    </a:moveTo>
                    <a:cubicBezTo>
                      <a:pt x="256" y="33"/>
                      <a:pt x="319" y="114"/>
                      <a:pt x="246" y="65"/>
                    </a:cubicBezTo>
                    <a:cubicBezTo>
                      <a:pt x="237" y="59"/>
                      <a:pt x="235" y="45"/>
                      <a:pt x="227" y="37"/>
                    </a:cubicBezTo>
                    <a:cubicBezTo>
                      <a:pt x="205" y="15"/>
                      <a:pt x="191" y="16"/>
                      <a:pt x="161" y="9"/>
                    </a:cubicBezTo>
                    <a:cubicBezTo>
                      <a:pt x="53" y="18"/>
                      <a:pt x="56" y="0"/>
                      <a:pt x="29" y="84"/>
                    </a:cubicBezTo>
                    <a:cubicBezTo>
                      <a:pt x="26" y="106"/>
                      <a:pt x="0" y="138"/>
                      <a:pt x="19" y="150"/>
                    </a:cubicBezTo>
                    <a:cubicBezTo>
                      <a:pt x="41" y="164"/>
                      <a:pt x="88" y="95"/>
                      <a:pt x="104" y="84"/>
                    </a:cubicBezTo>
                    <a:cubicBezTo>
                      <a:pt x="112" y="78"/>
                      <a:pt x="123" y="78"/>
                      <a:pt x="133" y="75"/>
                    </a:cubicBezTo>
                    <a:cubicBezTo>
                      <a:pt x="152" y="78"/>
                      <a:pt x="172" y="77"/>
                      <a:pt x="189" y="84"/>
                    </a:cubicBezTo>
                    <a:cubicBezTo>
                      <a:pt x="210" y="93"/>
                      <a:pt x="246" y="122"/>
                      <a:pt x="246" y="122"/>
                    </a:cubicBezTo>
                    <a:cubicBezTo>
                      <a:pt x="252" y="142"/>
                      <a:pt x="269" y="158"/>
                      <a:pt x="274" y="179"/>
                    </a:cubicBezTo>
                    <a:cubicBezTo>
                      <a:pt x="284" y="225"/>
                      <a:pt x="293" y="305"/>
                      <a:pt x="293" y="358"/>
                    </a:cubicBezTo>
                  </a:path>
                </a:pathLst>
              </a:custGeom>
              <a:solidFill>
                <a:srgbClr val="99CC00"/>
              </a:solidFill>
              <a:ln w="19050">
                <a:solidFill>
                  <a:schemeClr val="tx1"/>
                </a:solidFill>
                <a:round/>
                <a:headEnd/>
                <a:tailEnd/>
              </a:ln>
            </p:spPr>
            <p:txBody>
              <a:bodyPr wrap="none" anchor="ctr"/>
              <a:lstStyle/>
              <a:p>
                <a:endParaRPr lang="en-US"/>
              </a:p>
            </p:txBody>
          </p:sp>
          <p:sp>
            <p:nvSpPr>
              <p:cNvPr id="54370" name="Freeform 73"/>
              <p:cNvSpPr>
                <a:spLocks/>
              </p:cNvSpPr>
              <p:nvPr/>
            </p:nvSpPr>
            <p:spPr bwMode="auto">
              <a:xfrm>
                <a:off x="1920" y="1407"/>
                <a:ext cx="56" cy="177"/>
              </a:xfrm>
              <a:custGeom>
                <a:avLst/>
                <a:gdLst>
                  <a:gd name="T0" fmla="*/ 24 w 69"/>
                  <a:gd name="T1" fmla="*/ 334 h 151"/>
                  <a:gd name="T2" fmla="*/ 6 w 69"/>
                  <a:gd name="T3" fmla="*/ 63 h 151"/>
                  <a:gd name="T4" fmla="*/ 0 w 69"/>
                  <a:gd name="T5" fmla="*/ 0 h 151"/>
                  <a:gd name="T6" fmla="*/ 0 60000 65536"/>
                  <a:gd name="T7" fmla="*/ 0 60000 65536"/>
                  <a:gd name="T8" fmla="*/ 0 60000 65536"/>
                  <a:gd name="T9" fmla="*/ 0 w 69"/>
                  <a:gd name="T10" fmla="*/ 0 h 151"/>
                  <a:gd name="T11" fmla="*/ 69 w 69"/>
                  <a:gd name="T12" fmla="*/ 151 h 151"/>
                </a:gdLst>
                <a:ahLst/>
                <a:cxnLst>
                  <a:cxn ang="T6">
                    <a:pos x="T0" y="T1"/>
                  </a:cxn>
                  <a:cxn ang="T7">
                    <a:pos x="T2" y="T3"/>
                  </a:cxn>
                  <a:cxn ang="T8">
                    <a:pos x="T4" y="T5"/>
                  </a:cxn>
                </a:cxnLst>
                <a:rect l="T9" t="T10" r="T11" b="T12"/>
                <a:pathLst>
                  <a:path w="69" h="151">
                    <a:moveTo>
                      <a:pt x="67" y="151"/>
                    </a:moveTo>
                    <a:cubicBezTo>
                      <a:pt x="54" y="63"/>
                      <a:pt x="69" y="103"/>
                      <a:pt x="19" y="28"/>
                    </a:cubicBezTo>
                    <a:cubicBezTo>
                      <a:pt x="13" y="19"/>
                      <a:pt x="0" y="0"/>
                      <a:pt x="0" y="0"/>
                    </a:cubicBezTo>
                  </a:path>
                </a:pathLst>
              </a:custGeom>
              <a:noFill/>
              <a:ln w="19050">
                <a:solidFill>
                  <a:schemeClr val="tx1"/>
                </a:solidFill>
                <a:round/>
                <a:headEnd/>
                <a:tailEnd/>
              </a:ln>
            </p:spPr>
            <p:txBody>
              <a:bodyPr wrap="none" anchor="ctr"/>
              <a:lstStyle/>
              <a:p>
                <a:endParaRPr lang="en-US"/>
              </a:p>
            </p:txBody>
          </p:sp>
          <p:sp>
            <p:nvSpPr>
              <p:cNvPr id="54371" name="Freeform 74"/>
              <p:cNvSpPr>
                <a:spLocks/>
              </p:cNvSpPr>
              <p:nvPr/>
            </p:nvSpPr>
            <p:spPr bwMode="auto">
              <a:xfrm>
                <a:off x="1889" y="1558"/>
                <a:ext cx="85" cy="123"/>
              </a:xfrm>
              <a:custGeom>
                <a:avLst/>
                <a:gdLst>
                  <a:gd name="T0" fmla="*/ 85 w 85"/>
                  <a:gd name="T1" fmla="*/ 123 h 123"/>
                  <a:gd name="T2" fmla="*/ 0 w 85"/>
                  <a:gd name="T3" fmla="*/ 0 h 123"/>
                  <a:gd name="T4" fmla="*/ 0 60000 65536"/>
                  <a:gd name="T5" fmla="*/ 0 60000 65536"/>
                  <a:gd name="T6" fmla="*/ 0 w 85"/>
                  <a:gd name="T7" fmla="*/ 0 h 123"/>
                  <a:gd name="T8" fmla="*/ 85 w 85"/>
                  <a:gd name="T9" fmla="*/ 123 h 123"/>
                </a:gdLst>
                <a:ahLst/>
                <a:cxnLst>
                  <a:cxn ang="T4">
                    <a:pos x="T0" y="T1"/>
                  </a:cxn>
                  <a:cxn ang="T5">
                    <a:pos x="T2" y="T3"/>
                  </a:cxn>
                </a:cxnLst>
                <a:rect l="T6" t="T7" r="T8" b="T9"/>
                <a:pathLst>
                  <a:path w="85" h="123">
                    <a:moveTo>
                      <a:pt x="85" y="123"/>
                    </a:moveTo>
                    <a:cubicBezTo>
                      <a:pt x="64" y="45"/>
                      <a:pt x="45" y="45"/>
                      <a:pt x="0" y="0"/>
                    </a:cubicBezTo>
                  </a:path>
                </a:pathLst>
              </a:custGeom>
              <a:noFill/>
              <a:ln w="19050">
                <a:solidFill>
                  <a:schemeClr val="tx1"/>
                </a:solidFill>
                <a:round/>
                <a:headEnd/>
                <a:tailEnd/>
              </a:ln>
            </p:spPr>
            <p:txBody>
              <a:bodyPr wrap="none" anchor="ctr"/>
              <a:lstStyle/>
              <a:p>
                <a:endParaRPr lang="en-US"/>
              </a:p>
            </p:txBody>
          </p:sp>
          <p:sp>
            <p:nvSpPr>
              <p:cNvPr id="54372" name="Freeform 75"/>
              <p:cNvSpPr>
                <a:spLocks/>
              </p:cNvSpPr>
              <p:nvPr/>
            </p:nvSpPr>
            <p:spPr bwMode="auto">
              <a:xfrm>
                <a:off x="1983" y="1426"/>
                <a:ext cx="94" cy="132"/>
              </a:xfrm>
              <a:custGeom>
                <a:avLst/>
                <a:gdLst>
                  <a:gd name="T0" fmla="*/ 0 w 94"/>
                  <a:gd name="T1" fmla="*/ 132 h 132"/>
                  <a:gd name="T2" fmla="*/ 94 w 94"/>
                  <a:gd name="T3" fmla="*/ 0 h 132"/>
                  <a:gd name="T4" fmla="*/ 0 60000 65536"/>
                  <a:gd name="T5" fmla="*/ 0 60000 65536"/>
                  <a:gd name="T6" fmla="*/ 0 w 94"/>
                  <a:gd name="T7" fmla="*/ 0 h 132"/>
                  <a:gd name="T8" fmla="*/ 94 w 94"/>
                  <a:gd name="T9" fmla="*/ 132 h 132"/>
                </a:gdLst>
                <a:ahLst/>
                <a:cxnLst>
                  <a:cxn ang="T4">
                    <a:pos x="T0" y="T1"/>
                  </a:cxn>
                  <a:cxn ang="T5">
                    <a:pos x="T2" y="T3"/>
                  </a:cxn>
                </a:cxnLst>
                <a:rect l="T6" t="T7" r="T8" b="T9"/>
                <a:pathLst>
                  <a:path w="94" h="132">
                    <a:moveTo>
                      <a:pt x="0" y="132"/>
                    </a:moveTo>
                    <a:cubicBezTo>
                      <a:pt x="12" y="81"/>
                      <a:pt x="24" y="0"/>
                      <a:pt x="94" y="0"/>
                    </a:cubicBezTo>
                  </a:path>
                </a:pathLst>
              </a:custGeom>
              <a:noFill/>
              <a:ln w="19050">
                <a:solidFill>
                  <a:schemeClr val="tx1"/>
                </a:solidFill>
                <a:round/>
                <a:headEnd/>
                <a:tailEnd/>
              </a:ln>
            </p:spPr>
            <p:txBody>
              <a:bodyPr wrap="none" anchor="ctr"/>
              <a:lstStyle/>
              <a:p>
                <a:endParaRPr lang="en-US"/>
              </a:p>
            </p:txBody>
          </p:sp>
          <p:sp>
            <p:nvSpPr>
              <p:cNvPr id="54373" name="Freeform 76"/>
              <p:cNvSpPr>
                <a:spLocks/>
              </p:cNvSpPr>
              <p:nvPr/>
            </p:nvSpPr>
            <p:spPr bwMode="auto">
              <a:xfrm>
                <a:off x="2021" y="1671"/>
                <a:ext cx="85" cy="85"/>
              </a:xfrm>
              <a:custGeom>
                <a:avLst/>
                <a:gdLst>
                  <a:gd name="T0" fmla="*/ 0 w 85"/>
                  <a:gd name="T1" fmla="*/ 85 h 85"/>
                  <a:gd name="T2" fmla="*/ 9 w 85"/>
                  <a:gd name="T3" fmla="*/ 38 h 85"/>
                  <a:gd name="T4" fmla="*/ 85 w 85"/>
                  <a:gd name="T5" fmla="*/ 0 h 85"/>
                  <a:gd name="T6" fmla="*/ 0 60000 65536"/>
                  <a:gd name="T7" fmla="*/ 0 60000 65536"/>
                  <a:gd name="T8" fmla="*/ 0 60000 65536"/>
                  <a:gd name="T9" fmla="*/ 0 w 85"/>
                  <a:gd name="T10" fmla="*/ 0 h 85"/>
                  <a:gd name="T11" fmla="*/ 85 w 85"/>
                  <a:gd name="T12" fmla="*/ 85 h 85"/>
                </a:gdLst>
                <a:ahLst/>
                <a:cxnLst>
                  <a:cxn ang="T6">
                    <a:pos x="T0" y="T1"/>
                  </a:cxn>
                  <a:cxn ang="T7">
                    <a:pos x="T2" y="T3"/>
                  </a:cxn>
                  <a:cxn ang="T8">
                    <a:pos x="T4" y="T5"/>
                  </a:cxn>
                </a:cxnLst>
                <a:rect l="T9" t="T10" r="T11" b="T12"/>
                <a:pathLst>
                  <a:path w="85" h="85">
                    <a:moveTo>
                      <a:pt x="0" y="85"/>
                    </a:moveTo>
                    <a:cubicBezTo>
                      <a:pt x="3" y="69"/>
                      <a:pt x="1" y="52"/>
                      <a:pt x="9" y="38"/>
                    </a:cubicBezTo>
                    <a:cubicBezTo>
                      <a:pt x="21" y="16"/>
                      <a:pt x="64" y="11"/>
                      <a:pt x="85" y="0"/>
                    </a:cubicBezTo>
                  </a:path>
                </a:pathLst>
              </a:custGeom>
              <a:noFill/>
              <a:ln w="19050">
                <a:solidFill>
                  <a:schemeClr val="tx1"/>
                </a:solidFill>
                <a:round/>
                <a:headEnd/>
                <a:tailEnd/>
              </a:ln>
            </p:spPr>
            <p:txBody>
              <a:bodyPr wrap="none" anchor="ctr"/>
              <a:lstStyle/>
              <a:p>
                <a:endParaRPr lang="en-US"/>
              </a:p>
            </p:txBody>
          </p:sp>
        </p:grpSp>
        <p:grpSp>
          <p:nvGrpSpPr>
            <p:cNvPr id="54332" name="Group 77"/>
            <p:cNvGrpSpPr>
              <a:grpSpLocks/>
            </p:cNvGrpSpPr>
            <p:nvPr/>
          </p:nvGrpSpPr>
          <p:grpSpPr bwMode="auto">
            <a:xfrm>
              <a:off x="3842" y="2517"/>
              <a:ext cx="94" cy="147"/>
              <a:chOff x="1584" y="1407"/>
              <a:chExt cx="814" cy="1341"/>
            </a:xfrm>
          </p:grpSpPr>
          <p:sp>
            <p:nvSpPr>
              <p:cNvPr id="54356" name="Freeform 78"/>
              <p:cNvSpPr>
                <a:spLocks/>
              </p:cNvSpPr>
              <p:nvPr/>
            </p:nvSpPr>
            <p:spPr bwMode="auto">
              <a:xfrm>
                <a:off x="1627" y="2323"/>
                <a:ext cx="382" cy="365"/>
              </a:xfrm>
              <a:custGeom>
                <a:avLst/>
                <a:gdLst>
                  <a:gd name="T0" fmla="*/ 341 w 382"/>
                  <a:gd name="T1" fmla="*/ 365 h 365"/>
                  <a:gd name="T2" fmla="*/ 120 w 382"/>
                  <a:gd name="T3" fmla="*/ 123 h 365"/>
                  <a:gd name="T4" fmla="*/ 92 w 382"/>
                  <a:gd name="T5" fmla="*/ 142 h 365"/>
                  <a:gd name="T6" fmla="*/ 44 w 382"/>
                  <a:gd name="T7" fmla="*/ 227 h 365"/>
                  <a:gd name="T8" fmla="*/ 16 w 382"/>
                  <a:gd name="T9" fmla="*/ 274 h 365"/>
                  <a:gd name="T10" fmla="*/ 35 w 382"/>
                  <a:gd name="T11" fmla="*/ 113 h 365"/>
                  <a:gd name="T12" fmla="*/ 177 w 382"/>
                  <a:gd name="T13" fmla="*/ 19 h 365"/>
                  <a:gd name="T14" fmla="*/ 233 w 382"/>
                  <a:gd name="T15" fmla="*/ 0 h 365"/>
                  <a:gd name="T16" fmla="*/ 347 w 382"/>
                  <a:gd name="T17" fmla="*/ 57 h 365"/>
                  <a:gd name="T18" fmla="*/ 341 w 382"/>
                  <a:gd name="T19" fmla="*/ 365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2"/>
                  <a:gd name="T31" fmla="*/ 0 h 365"/>
                  <a:gd name="T32" fmla="*/ 382 w 382"/>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2" h="365">
                    <a:moveTo>
                      <a:pt x="341" y="365"/>
                    </a:moveTo>
                    <a:cubicBezTo>
                      <a:pt x="294" y="85"/>
                      <a:pt x="380" y="87"/>
                      <a:pt x="120" y="123"/>
                    </a:cubicBezTo>
                    <a:cubicBezTo>
                      <a:pt x="109" y="125"/>
                      <a:pt x="101" y="136"/>
                      <a:pt x="92" y="142"/>
                    </a:cubicBezTo>
                    <a:cubicBezTo>
                      <a:pt x="73" y="195"/>
                      <a:pt x="90" y="154"/>
                      <a:pt x="44" y="227"/>
                    </a:cubicBezTo>
                    <a:cubicBezTo>
                      <a:pt x="34" y="242"/>
                      <a:pt x="16" y="274"/>
                      <a:pt x="16" y="274"/>
                    </a:cubicBezTo>
                    <a:cubicBezTo>
                      <a:pt x="20" y="220"/>
                      <a:pt x="0" y="154"/>
                      <a:pt x="35" y="113"/>
                    </a:cubicBezTo>
                    <a:cubicBezTo>
                      <a:pt x="52" y="93"/>
                      <a:pt x="151" y="32"/>
                      <a:pt x="177" y="19"/>
                    </a:cubicBezTo>
                    <a:cubicBezTo>
                      <a:pt x="195" y="10"/>
                      <a:pt x="233" y="0"/>
                      <a:pt x="233" y="0"/>
                    </a:cubicBezTo>
                    <a:cubicBezTo>
                      <a:pt x="296" y="9"/>
                      <a:pt x="314" y="6"/>
                      <a:pt x="347" y="57"/>
                    </a:cubicBezTo>
                    <a:cubicBezTo>
                      <a:pt x="382" y="164"/>
                      <a:pt x="360" y="260"/>
                      <a:pt x="341" y="365"/>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57" name="Freeform 79"/>
              <p:cNvSpPr>
                <a:spLocks/>
              </p:cNvSpPr>
              <p:nvPr/>
            </p:nvSpPr>
            <p:spPr bwMode="auto">
              <a:xfrm>
                <a:off x="1992" y="2313"/>
                <a:ext cx="303" cy="435"/>
              </a:xfrm>
              <a:custGeom>
                <a:avLst/>
                <a:gdLst>
                  <a:gd name="T0" fmla="*/ 0 w 303"/>
                  <a:gd name="T1" fmla="*/ 359 h 435"/>
                  <a:gd name="T2" fmla="*/ 19 w 303"/>
                  <a:gd name="T3" fmla="*/ 218 h 435"/>
                  <a:gd name="T4" fmla="*/ 29 w 303"/>
                  <a:gd name="T5" fmla="*/ 38 h 435"/>
                  <a:gd name="T6" fmla="*/ 114 w 303"/>
                  <a:gd name="T7" fmla="*/ 0 h 435"/>
                  <a:gd name="T8" fmla="*/ 189 w 303"/>
                  <a:gd name="T9" fmla="*/ 10 h 435"/>
                  <a:gd name="T10" fmla="*/ 246 w 303"/>
                  <a:gd name="T11" fmla="*/ 123 h 435"/>
                  <a:gd name="T12" fmla="*/ 303 w 303"/>
                  <a:gd name="T13" fmla="*/ 321 h 435"/>
                  <a:gd name="T14" fmla="*/ 293 w 303"/>
                  <a:gd name="T15" fmla="*/ 293 h 435"/>
                  <a:gd name="T16" fmla="*/ 274 w 303"/>
                  <a:gd name="T17" fmla="*/ 237 h 435"/>
                  <a:gd name="T18" fmla="*/ 142 w 303"/>
                  <a:gd name="T19" fmla="*/ 95 h 435"/>
                  <a:gd name="T20" fmla="*/ 29 w 303"/>
                  <a:gd name="T21" fmla="*/ 180 h 435"/>
                  <a:gd name="T22" fmla="*/ 19 w 303"/>
                  <a:gd name="T23" fmla="*/ 435 h 435"/>
                  <a:gd name="T24" fmla="*/ 24 w 303"/>
                  <a:gd name="T25" fmla="*/ 87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35"/>
                  <a:gd name="T41" fmla="*/ 303 w 303"/>
                  <a:gd name="T42" fmla="*/ 435 h 4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35">
                    <a:moveTo>
                      <a:pt x="0" y="359"/>
                    </a:moveTo>
                    <a:cubicBezTo>
                      <a:pt x="6" y="312"/>
                      <a:pt x="16" y="265"/>
                      <a:pt x="19" y="218"/>
                    </a:cubicBezTo>
                    <a:cubicBezTo>
                      <a:pt x="22" y="158"/>
                      <a:pt x="11" y="95"/>
                      <a:pt x="29" y="38"/>
                    </a:cubicBezTo>
                    <a:cubicBezTo>
                      <a:pt x="33" y="27"/>
                      <a:pt x="95" y="6"/>
                      <a:pt x="114" y="0"/>
                    </a:cubicBezTo>
                    <a:cubicBezTo>
                      <a:pt x="139" y="3"/>
                      <a:pt x="166" y="1"/>
                      <a:pt x="189" y="10"/>
                    </a:cubicBezTo>
                    <a:cubicBezTo>
                      <a:pt x="206" y="17"/>
                      <a:pt x="228" y="96"/>
                      <a:pt x="246" y="123"/>
                    </a:cubicBezTo>
                    <a:cubicBezTo>
                      <a:pt x="264" y="179"/>
                      <a:pt x="303" y="264"/>
                      <a:pt x="303" y="321"/>
                    </a:cubicBezTo>
                    <a:cubicBezTo>
                      <a:pt x="303" y="331"/>
                      <a:pt x="296" y="302"/>
                      <a:pt x="293" y="293"/>
                    </a:cubicBezTo>
                    <a:cubicBezTo>
                      <a:pt x="287" y="274"/>
                      <a:pt x="285" y="253"/>
                      <a:pt x="274" y="237"/>
                    </a:cubicBezTo>
                    <a:cubicBezTo>
                      <a:pt x="234" y="177"/>
                      <a:pt x="213" y="118"/>
                      <a:pt x="142" y="95"/>
                    </a:cubicBezTo>
                    <a:cubicBezTo>
                      <a:pt x="56" y="114"/>
                      <a:pt x="47" y="104"/>
                      <a:pt x="29" y="180"/>
                    </a:cubicBezTo>
                    <a:cubicBezTo>
                      <a:pt x="18" y="410"/>
                      <a:pt x="19" y="325"/>
                      <a:pt x="19" y="435"/>
                    </a:cubicBezTo>
                    <a:lnTo>
                      <a:pt x="24" y="87"/>
                    </a:lnTo>
                  </a:path>
                </a:pathLst>
              </a:custGeom>
              <a:solidFill>
                <a:srgbClr val="99CC00"/>
              </a:solidFill>
              <a:ln w="19050">
                <a:solidFill>
                  <a:schemeClr val="tx1"/>
                </a:solidFill>
                <a:round/>
                <a:headEnd/>
                <a:tailEnd/>
              </a:ln>
            </p:spPr>
            <p:txBody>
              <a:bodyPr wrap="none" anchor="ctr"/>
              <a:lstStyle/>
              <a:p>
                <a:endParaRPr lang="en-US"/>
              </a:p>
            </p:txBody>
          </p:sp>
          <p:sp>
            <p:nvSpPr>
              <p:cNvPr id="54358" name="Freeform 80"/>
              <p:cNvSpPr>
                <a:spLocks/>
              </p:cNvSpPr>
              <p:nvPr/>
            </p:nvSpPr>
            <p:spPr bwMode="auto">
              <a:xfrm>
                <a:off x="1584" y="2016"/>
                <a:ext cx="389" cy="510"/>
              </a:xfrm>
              <a:custGeom>
                <a:avLst/>
                <a:gdLst>
                  <a:gd name="T0" fmla="*/ 368 w 389"/>
                  <a:gd name="T1" fmla="*/ 321 h 510"/>
                  <a:gd name="T2" fmla="*/ 359 w 389"/>
                  <a:gd name="T3" fmla="*/ 189 h 510"/>
                  <a:gd name="T4" fmla="*/ 378 w 389"/>
                  <a:gd name="T5" fmla="*/ 133 h 510"/>
                  <a:gd name="T6" fmla="*/ 359 w 389"/>
                  <a:gd name="T7" fmla="*/ 48 h 510"/>
                  <a:gd name="T8" fmla="*/ 274 w 389"/>
                  <a:gd name="T9" fmla="*/ 0 h 510"/>
                  <a:gd name="T10" fmla="*/ 132 w 389"/>
                  <a:gd name="T11" fmla="*/ 10 h 510"/>
                  <a:gd name="T12" fmla="*/ 66 w 389"/>
                  <a:gd name="T13" fmla="*/ 85 h 510"/>
                  <a:gd name="T14" fmla="*/ 0 w 389"/>
                  <a:gd name="T15" fmla="*/ 265 h 510"/>
                  <a:gd name="T16" fmla="*/ 9 w 389"/>
                  <a:gd name="T17" fmla="*/ 236 h 510"/>
                  <a:gd name="T18" fmla="*/ 38 w 389"/>
                  <a:gd name="T19" fmla="*/ 218 h 510"/>
                  <a:gd name="T20" fmla="*/ 208 w 389"/>
                  <a:gd name="T21" fmla="*/ 104 h 510"/>
                  <a:gd name="T22" fmla="*/ 274 w 389"/>
                  <a:gd name="T23" fmla="*/ 114 h 510"/>
                  <a:gd name="T24" fmla="*/ 283 w 389"/>
                  <a:gd name="T25" fmla="*/ 142 h 510"/>
                  <a:gd name="T26" fmla="*/ 311 w 389"/>
                  <a:gd name="T27" fmla="*/ 161 h 510"/>
                  <a:gd name="T28" fmla="*/ 387 w 389"/>
                  <a:gd name="T29" fmla="*/ 369 h 510"/>
                  <a:gd name="T30" fmla="*/ 387 w 389"/>
                  <a:gd name="T31" fmla="*/ 510 h 5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9"/>
                  <a:gd name="T49" fmla="*/ 0 h 510"/>
                  <a:gd name="T50" fmla="*/ 389 w 389"/>
                  <a:gd name="T51" fmla="*/ 510 h 5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9" h="510">
                    <a:moveTo>
                      <a:pt x="368" y="321"/>
                    </a:moveTo>
                    <a:cubicBezTo>
                      <a:pt x="337" y="262"/>
                      <a:pt x="341" y="284"/>
                      <a:pt x="359" y="189"/>
                    </a:cubicBezTo>
                    <a:cubicBezTo>
                      <a:pt x="363" y="170"/>
                      <a:pt x="378" y="133"/>
                      <a:pt x="378" y="133"/>
                    </a:cubicBezTo>
                    <a:cubicBezTo>
                      <a:pt x="373" y="104"/>
                      <a:pt x="380" y="69"/>
                      <a:pt x="359" y="48"/>
                    </a:cubicBezTo>
                    <a:cubicBezTo>
                      <a:pt x="328" y="17"/>
                      <a:pt x="309" y="12"/>
                      <a:pt x="274" y="0"/>
                    </a:cubicBezTo>
                    <a:cubicBezTo>
                      <a:pt x="227" y="3"/>
                      <a:pt x="179" y="2"/>
                      <a:pt x="132" y="10"/>
                    </a:cubicBezTo>
                    <a:cubicBezTo>
                      <a:pt x="104" y="15"/>
                      <a:pt x="74" y="73"/>
                      <a:pt x="66" y="85"/>
                    </a:cubicBezTo>
                    <a:cubicBezTo>
                      <a:pt x="43" y="118"/>
                      <a:pt x="0" y="224"/>
                      <a:pt x="0" y="265"/>
                    </a:cubicBezTo>
                    <a:cubicBezTo>
                      <a:pt x="0" y="275"/>
                      <a:pt x="3" y="244"/>
                      <a:pt x="9" y="236"/>
                    </a:cubicBezTo>
                    <a:cubicBezTo>
                      <a:pt x="16" y="227"/>
                      <a:pt x="28" y="224"/>
                      <a:pt x="38" y="218"/>
                    </a:cubicBezTo>
                    <a:cubicBezTo>
                      <a:pt x="85" y="154"/>
                      <a:pt x="133" y="124"/>
                      <a:pt x="208" y="104"/>
                    </a:cubicBezTo>
                    <a:cubicBezTo>
                      <a:pt x="230" y="107"/>
                      <a:pt x="254" y="104"/>
                      <a:pt x="274" y="114"/>
                    </a:cubicBezTo>
                    <a:cubicBezTo>
                      <a:pt x="283" y="118"/>
                      <a:pt x="277" y="134"/>
                      <a:pt x="283" y="142"/>
                    </a:cubicBezTo>
                    <a:cubicBezTo>
                      <a:pt x="290" y="151"/>
                      <a:pt x="302" y="155"/>
                      <a:pt x="311" y="161"/>
                    </a:cubicBezTo>
                    <a:cubicBezTo>
                      <a:pt x="334" y="227"/>
                      <a:pt x="383" y="297"/>
                      <a:pt x="387" y="369"/>
                    </a:cubicBezTo>
                    <a:cubicBezTo>
                      <a:pt x="389" y="416"/>
                      <a:pt x="387" y="463"/>
                      <a:pt x="387" y="510"/>
                    </a:cubicBezTo>
                  </a:path>
                </a:pathLst>
              </a:custGeom>
              <a:solidFill>
                <a:srgbClr val="99CC00"/>
              </a:solidFill>
              <a:ln w="19050">
                <a:solidFill>
                  <a:schemeClr val="tx1"/>
                </a:solidFill>
                <a:round/>
                <a:headEnd/>
                <a:tailEnd/>
              </a:ln>
            </p:spPr>
            <p:txBody>
              <a:bodyPr wrap="none" anchor="ctr"/>
              <a:lstStyle/>
              <a:p>
                <a:endParaRPr lang="en-US"/>
              </a:p>
            </p:txBody>
          </p:sp>
          <p:sp>
            <p:nvSpPr>
              <p:cNvPr id="54359" name="Freeform 81"/>
              <p:cNvSpPr>
                <a:spLocks/>
              </p:cNvSpPr>
              <p:nvPr/>
            </p:nvSpPr>
            <p:spPr bwMode="auto">
              <a:xfrm>
                <a:off x="1992" y="2021"/>
                <a:ext cx="406" cy="396"/>
              </a:xfrm>
              <a:custGeom>
                <a:avLst/>
                <a:gdLst>
                  <a:gd name="T0" fmla="*/ 0 w 406"/>
                  <a:gd name="T1" fmla="*/ 340 h 396"/>
                  <a:gd name="T2" fmla="*/ 19 w 406"/>
                  <a:gd name="T3" fmla="*/ 94 h 396"/>
                  <a:gd name="T4" fmla="*/ 29 w 406"/>
                  <a:gd name="T5" fmla="*/ 56 h 396"/>
                  <a:gd name="T6" fmla="*/ 57 w 406"/>
                  <a:gd name="T7" fmla="*/ 47 h 396"/>
                  <a:gd name="T8" fmla="*/ 161 w 406"/>
                  <a:gd name="T9" fmla="*/ 0 h 396"/>
                  <a:gd name="T10" fmla="*/ 303 w 406"/>
                  <a:gd name="T11" fmla="*/ 28 h 396"/>
                  <a:gd name="T12" fmla="*/ 378 w 406"/>
                  <a:gd name="T13" fmla="*/ 198 h 396"/>
                  <a:gd name="T14" fmla="*/ 388 w 406"/>
                  <a:gd name="T15" fmla="*/ 226 h 396"/>
                  <a:gd name="T16" fmla="*/ 397 w 406"/>
                  <a:gd name="T17" fmla="*/ 274 h 396"/>
                  <a:gd name="T18" fmla="*/ 378 w 406"/>
                  <a:gd name="T19" fmla="*/ 245 h 396"/>
                  <a:gd name="T20" fmla="*/ 331 w 406"/>
                  <a:gd name="T21" fmla="*/ 160 h 396"/>
                  <a:gd name="T22" fmla="*/ 321 w 406"/>
                  <a:gd name="T23" fmla="*/ 132 h 396"/>
                  <a:gd name="T24" fmla="*/ 293 w 406"/>
                  <a:gd name="T25" fmla="*/ 122 h 396"/>
                  <a:gd name="T26" fmla="*/ 199 w 406"/>
                  <a:gd name="T27" fmla="*/ 75 h 396"/>
                  <a:gd name="T28" fmla="*/ 114 w 406"/>
                  <a:gd name="T29" fmla="*/ 94 h 396"/>
                  <a:gd name="T30" fmla="*/ 95 w 406"/>
                  <a:gd name="T31" fmla="*/ 122 h 396"/>
                  <a:gd name="T32" fmla="*/ 66 w 406"/>
                  <a:gd name="T33" fmla="*/ 141 h 396"/>
                  <a:gd name="T34" fmla="*/ 29 w 406"/>
                  <a:gd name="T35" fmla="*/ 236 h 396"/>
                  <a:gd name="T36" fmla="*/ 0 w 406"/>
                  <a:gd name="T37" fmla="*/ 340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96"/>
                  <a:gd name="T59" fmla="*/ 406 w 406"/>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96">
                    <a:moveTo>
                      <a:pt x="0" y="340"/>
                    </a:moveTo>
                    <a:cubicBezTo>
                      <a:pt x="3" y="302"/>
                      <a:pt x="11" y="148"/>
                      <a:pt x="19" y="94"/>
                    </a:cubicBezTo>
                    <a:cubicBezTo>
                      <a:pt x="21" y="81"/>
                      <a:pt x="21" y="66"/>
                      <a:pt x="29" y="56"/>
                    </a:cubicBezTo>
                    <a:cubicBezTo>
                      <a:pt x="35" y="48"/>
                      <a:pt x="48" y="51"/>
                      <a:pt x="57" y="47"/>
                    </a:cubicBezTo>
                    <a:cubicBezTo>
                      <a:pt x="96" y="30"/>
                      <a:pt x="119" y="10"/>
                      <a:pt x="161" y="0"/>
                    </a:cubicBezTo>
                    <a:cubicBezTo>
                      <a:pt x="221" y="6"/>
                      <a:pt x="250" y="12"/>
                      <a:pt x="303" y="28"/>
                    </a:cubicBezTo>
                    <a:cubicBezTo>
                      <a:pt x="323" y="93"/>
                      <a:pt x="340" y="140"/>
                      <a:pt x="378" y="198"/>
                    </a:cubicBezTo>
                    <a:cubicBezTo>
                      <a:pt x="383" y="206"/>
                      <a:pt x="386" y="216"/>
                      <a:pt x="388" y="226"/>
                    </a:cubicBezTo>
                    <a:cubicBezTo>
                      <a:pt x="392" y="242"/>
                      <a:pt x="406" y="288"/>
                      <a:pt x="397" y="274"/>
                    </a:cubicBezTo>
                    <a:cubicBezTo>
                      <a:pt x="391" y="264"/>
                      <a:pt x="384" y="255"/>
                      <a:pt x="378" y="245"/>
                    </a:cubicBezTo>
                    <a:cubicBezTo>
                      <a:pt x="369" y="196"/>
                      <a:pt x="378" y="177"/>
                      <a:pt x="331" y="160"/>
                    </a:cubicBezTo>
                    <a:cubicBezTo>
                      <a:pt x="328" y="151"/>
                      <a:pt x="328" y="139"/>
                      <a:pt x="321" y="132"/>
                    </a:cubicBezTo>
                    <a:cubicBezTo>
                      <a:pt x="314" y="125"/>
                      <a:pt x="302" y="126"/>
                      <a:pt x="293" y="122"/>
                    </a:cubicBezTo>
                    <a:cubicBezTo>
                      <a:pt x="259" y="108"/>
                      <a:pt x="233" y="87"/>
                      <a:pt x="199" y="75"/>
                    </a:cubicBezTo>
                    <a:cubicBezTo>
                      <a:pt x="171" y="81"/>
                      <a:pt x="140" y="82"/>
                      <a:pt x="114" y="94"/>
                    </a:cubicBezTo>
                    <a:cubicBezTo>
                      <a:pt x="104" y="99"/>
                      <a:pt x="103" y="114"/>
                      <a:pt x="95" y="122"/>
                    </a:cubicBezTo>
                    <a:cubicBezTo>
                      <a:pt x="87" y="130"/>
                      <a:pt x="76" y="135"/>
                      <a:pt x="66" y="141"/>
                    </a:cubicBezTo>
                    <a:cubicBezTo>
                      <a:pt x="47" y="172"/>
                      <a:pt x="35" y="199"/>
                      <a:pt x="29" y="236"/>
                    </a:cubicBezTo>
                    <a:cubicBezTo>
                      <a:pt x="7" y="362"/>
                      <a:pt x="30" y="396"/>
                      <a:pt x="0" y="340"/>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60" name="Freeform 82"/>
              <p:cNvSpPr>
                <a:spLocks/>
              </p:cNvSpPr>
              <p:nvPr/>
            </p:nvSpPr>
            <p:spPr bwMode="auto">
              <a:xfrm>
                <a:off x="1671" y="1691"/>
                <a:ext cx="319" cy="358"/>
              </a:xfrm>
              <a:custGeom>
                <a:avLst/>
                <a:gdLst>
                  <a:gd name="T0" fmla="*/ 303 w 319"/>
                  <a:gd name="T1" fmla="*/ 103 h 358"/>
                  <a:gd name="T2" fmla="*/ 246 w 319"/>
                  <a:gd name="T3" fmla="*/ 65 h 358"/>
                  <a:gd name="T4" fmla="*/ 227 w 319"/>
                  <a:gd name="T5" fmla="*/ 37 h 358"/>
                  <a:gd name="T6" fmla="*/ 161 w 319"/>
                  <a:gd name="T7" fmla="*/ 9 h 358"/>
                  <a:gd name="T8" fmla="*/ 29 w 319"/>
                  <a:gd name="T9" fmla="*/ 84 h 358"/>
                  <a:gd name="T10" fmla="*/ 19 w 319"/>
                  <a:gd name="T11" fmla="*/ 150 h 358"/>
                  <a:gd name="T12" fmla="*/ 104 w 319"/>
                  <a:gd name="T13" fmla="*/ 84 h 358"/>
                  <a:gd name="T14" fmla="*/ 133 w 319"/>
                  <a:gd name="T15" fmla="*/ 75 h 358"/>
                  <a:gd name="T16" fmla="*/ 189 w 319"/>
                  <a:gd name="T17" fmla="*/ 84 h 358"/>
                  <a:gd name="T18" fmla="*/ 246 w 319"/>
                  <a:gd name="T19" fmla="*/ 122 h 358"/>
                  <a:gd name="T20" fmla="*/ 274 w 319"/>
                  <a:gd name="T21" fmla="*/ 179 h 358"/>
                  <a:gd name="T22" fmla="*/ 293 w 319"/>
                  <a:gd name="T23" fmla="*/ 358 h 3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58"/>
                  <a:gd name="T38" fmla="*/ 319 w 319"/>
                  <a:gd name="T39" fmla="*/ 358 h 3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58">
                    <a:moveTo>
                      <a:pt x="303" y="103"/>
                    </a:moveTo>
                    <a:cubicBezTo>
                      <a:pt x="256" y="33"/>
                      <a:pt x="319" y="114"/>
                      <a:pt x="246" y="65"/>
                    </a:cubicBezTo>
                    <a:cubicBezTo>
                      <a:pt x="237" y="59"/>
                      <a:pt x="235" y="45"/>
                      <a:pt x="227" y="37"/>
                    </a:cubicBezTo>
                    <a:cubicBezTo>
                      <a:pt x="205" y="15"/>
                      <a:pt x="191" y="16"/>
                      <a:pt x="161" y="9"/>
                    </a:cubicBezTo>
                    <a:cubicBezTo>
                      <a:pt x="53" y="18"/>
                      <a:pt x="56" y="0"/>
                      <a:pt x="29" y="84"/>
                    </a:cubicBezTo>
                    <a:cubicBezTo>
                      <a:pt x="26" y="106"/>
                      <a:pt x="0" y="138"/>
                      <a:pt x="19" y="150"/>
                    </a:cubicBezTo>
                    <a:cubicBezTo>
                      <a:pt x="41" y="164"/>
                      <a:pt x="88" y="95"/>
                      <a:pt x="104" y="84"/>
                    </a:cubicBezTo>
                    <a:cubicBezTo>
                      <a:pt x="112" y="78"/>
                      <a:pt x="123" y="78"/>
                      <a:pt x="133" y="75"/>
                    </a:cubicBezTo>
                    <a:cubicBezTo>
                      <a:pt x="152" y="78"/>
                      <a:pt x="172" y="77"/>
                      <a:pt x="189" y="84"/>
                    </a:cubicBezTo>
                    <a:cubicBezTo>
                      <a:pt x="210" y="93"/>
                      <a:pt x="246" y="122"/>
                      <a:pt x="246" y="122"/>
                    </a:cubicBezTo>
                    <a:cubicBezTo>
                      <a:pt x="252" y="142"/>
                      <a:pt x="269" y="158"/>
                      <a:pt x="274" y="179"/>
                    </a:cubicBezTo>
                    <a:cubicBezTo>
                      <a:pt x="284" y="225"/>
                      <a:pt x="293" y="305"/>
                      <a:pt x="293" y="358"/>
                    </a:cubicBezTo>
                  </a:path>
                </a:pathLst>
              </a:custGeom>
              <a:solidFill>
                <a:srgbClr val="99CC00"/>
              </a:solidFill>
              <a:ln w="19050">
                <a:solidFill>
                  <a:schemeClr val="tx1"/>
                </a:solidFill>
                <a:round/>
                <a:headEnd/>
                <a:tailEnd/>
              </a:ln>
            </p:spPr>
            <p:txBody>
              <a:bodyPr wrap="none" anchor="ctr"/>
              <a:lstStyle/>
              <a:p>
                <a:endParaRPr lang="en-US"/>
              </a:p>
            </p:txBody>
          </p:sp>
          <p:sp>
            <p:nvSpPr>
              <p:cNvPr id="54361" name="Freeform 83"/>
              <p:cNvSpPr>
                <a:spLocks/>
              </p:cNvSpPr>
              <p:nvPr/>
            </p:nvSpPr>
            <p:spPr bwMode="auto">
              <a:xfrm>
                <a:off x="1920" y="1407"/>
                <a:ext cx="56" cy="177"/>
              </a:xfrm>
              <a:custGeom>
                <a:avLst/>
                <a:gdLst>
                  <a:gd name="T0" fmla="*/ 24 w 69"/>
                  <a:gd name="T1" fmla="*/ 334 h 151"/>
                  <a:gd name="T2" fmla="*/ 6 w 69"/>
                  <a:gd name="T3" fmla="*/ 63 h 151"/>
                  <a:gd name="T4" fmla="*/ 0 w 69"/>
                  <a:gd name="T5" fmla="*/ 0 h 151"/>
                  <a:gd name="T6" fmla="*/ 0 60000 65536"/>
                  <a:gd name="T7" fmla="*/ 0 60000 65536"/>
                  <a:gd name="T8" fmla="*/ 0 60000 65536"/>
                  <a:gd name="T9" fmla="*/ 0 w 69"/>
                  <a:gd name="T10" fmla="*/ 0 h 151"/>
                  <a:gd name="T11" fmla="*/ 69 w 69"/>
                  <a:gd name="T12" fmla="*/ 151 h 151"/>
                </a:gdLst>
                <a:ahLst/>
                <a:cxnLst>
                  <a:cxn ang="T6">
                    <a:pos x="T0" y="T1"/>
                  </a:cxn>
                  <a:cxn ang="T7">
                    <a:pos x="T2" y="T3"/>
                  </a:cxn>
                  <a:cxn ang="T8">
                    <a:pos x="T4" y="T5"/>
                  </a:cxn>
                </a:cxnLst>
                <a:rect l="T9" t="T10" r="T11" b="T12"/>
                <a:pathLst>
                  <a:path w="69" h="151">
                    <a:moveTo>
                      <a:pt x="67" y="151"/>
                    </a:moveTo>
                    <a:cubicBezTo>
                      <a:pt x="54" y="63"/>
                      <a:pt x="69" y="103"/>
                      <a:pt x="19" y="28"/>
                    </a:cubicBezTo>
                    <a:cubicBezTo>
                      <a:pt x="13" y="19"/>
                      <a:pt x="0" y="0"/>
                      <a:pt x="0" y="0"/>
                    </a:cubicBezTo>
                  </a:path>
                </a:pathLst>
              </a:custGeom>
              <a:noFill/>
              <a:ln w="19050">
                <a:solidFill>
                  <a:schemeClr val="tx1"/>
                </a:solidFill>
                <a:round/>
                <a:headEnd/>
                <a:tailEnd/>
              </a:ln>
            </p:spPr>
            <p:txBody>
              <a:bodyPr wrap="none" anchor="ctr"/>
              <a:lstStyle/>
              <a:p>
                <a:endParaRPr lang="en-US"/>
              </a:p>
            </p:txBody>
          </p:sp>
          <p:sp>
            <p:nvSpPr>
              <p:cNvPr id="54362" name="Freeform 84"/>
              <p:cNvSpPr>
                <a:spLocks/>
              </p:cNvSpPr>
              <p:nvPr/>
            </p:nvSpPr>
            <p:spPr bwMode="auto">
              <a:xfrm>
                <a:off x="1889" y="1558"/>
                <a:ext cx="85" cy="123"/>
              </a:xfrm>
              <a:custGeom>
                <a:avLst/>
                <a:gdLst>
                  <a:gd name="T0" fmla="*/ 85 w 85"/>
                  <a:gd name="T1" fmla="*/ 123 h 123"/>
                  <a:gd name="T2" fmla="*/ 0 w 85"/>
                  <a:gd name="T3" fmla="*/ 0 h 123"/>
                  <a:gd name="T4" fmla="*/ 0 60000 65536"/>
                  <a:gd name="T5" fmla="*/ 0 60000 65536"/>
                  <a:gd name="T6" fmla="*/ 0 w 85"/>
                  <a:gd name="T7" fmla="*/ 0 h 123"/>
                  <a:gd name="T8" fmla="*/ 85 w 85"/>
                  <a:gd name="T9" fmla="*/ 123 h 123"/>
                </a:gdLst>
                <a:ahLst/>
                <a:cxnLst>
                  <a:cxn ang="T4">
                    <a:pos x="T0" y="T1"/>
                  </a:cxn>
                  <a:cxn ang="T5">
                    <a:pos x="T2" y="T3"/>
                  </a:cxn>
                </a:cxnLst>
                <a:rect l="T6" t="T7" r="T8" b="T9"/>
                <a:pathLst>
                  <a:path w="85" h="123">
                    <a:moveTo>
                      <a:pt x="85" y="123"/>
                    </a:moveTo>
                    <a:cubicBezTo>
                      <a:pt x="64" y="45"/>
                      <a:pt x="45" y="45"/>
                      <a:pt x="0" y="0"/>
                    </a:cubicBezTo>
                  </a:path>
                </a:pathLst>
              </a:custGeom>
              <a:noFill/>
              <a:ln w="19050">
                <a:solidFill>
                  <a:schemeClr val="tx1"/>
                </a:solidFill>
                <a:round/>
                <a:headEnd/>
                <a:tailEnd/>
              </a:ln>
            </p:spPr>
            <p:txBody>
              <a:bodyPr wrap="none" anchor="ctr"/>
              <a:lstStyle/>
              <a:p>
                <a:endParaRPr lang="en-US"/>
              </a:p>
            </p:txBody>
          </p:sp>
          <p:sp>
            <p:nvSpPr>
              <p:cNvPr id="54363" name="Freeform 85"/>
              <p:cNvSpPr>
                <a:spLocks/>
              </p:cNvSpPr>
              <p:nvPr/>
            </p:nvSpPr>
            <p:spPr bwMode="auto">
              <a:xfrm>
                <a:off x="1983" y="1426"/>
                <a:ext cx="94" cy="132"/>
              </a:xfrm>
              <a:custGeom>
                <a:avLst/>
                <a:gdLst>
                  <a:gd name="T0" fmla="*/ 0 w 94"/>
                  <a:gd name="T1" fmla="*/ 132 h 132"/>
                  <a:gd name="T2" fmla="*/ 94 w 94"/>
                  <a:gd name="T3" fmla="*/ 0 h 132"/>
                  <a:gd name="T4" fmla="*/ 0 60000 65536"/>
                  <a:gd name="T5" fmla="*/ 0 60000 65536"/>
                  <a:gd name="T6" fmla="*/ 0 w 94"/>
                  <a:gd name="T7" fmla="*/ 0 h 132"/>
                  <a:gd name="T8" fmla="*/ 94 w 94"/>
                  <a:gd name="T9" fmla="*/ 132 h 132"/>
                </a:gdLst>
                <a:ahLst/>
                <a:cxnLst>
                  <a:cxn ang="T4">
                    <a:pos x="T0" y="T1"/>
                  </a:cxn>
                  <a:cxn ang="T5">
                    <a:pos x="T2" y="T3"/>
                  </a:cxn>
                </a:cxnLst>
                <a:rect l="T6" t="T7" r="T8" b="T9"/>
                <a:pathLst>
                  <a:path w="94" h="132">
                    <a:moveTo>
                      <a:pt x="0" y="132"/>
                    </a:moveTo>
                    <a:cubicBezTo>
                      <a:pt x="12" y="81"/>
                      <a:pt x="24" y="0"/>
                      <a:pt x="94" y="0"/>
                    </a:cubicBezTo>
                  </a:path>
                </a:pathLst>
              </a:custGeom>
              <a:noFill/>
              <a:ln w="19050">
                <a:solidFill>
                  <a:schemeClr val="tx1"/>
                </a:solidFill>
                <a:round/>
                <a:headEnd/>
                <a:tailEnd/>
              </a:ln>
            </p:spPr>
            <p:txBody>
              <a:bodyPr wrap="none" anchor="ctr"/>
              <a:lstStyle/>
              <a:p>
                <a:endParaRPr lang="en-US"/>
              </a:p>
            </p:txBody>
          </p:sp>
          <p:sp>
            <p:nvSpPr>
              <p:cNvPr id="54364" name="Freeform 86"/>
              <p:cNvSpPr>
                <a:spLocks/>
              </p:cNvSpPr>
              <p:nvPr/>
            </p:nvSpPr>
            <p:spPr bwMode="auto">
              <a:xfrm>
                <a:off x="2021" y="1671"/>
                <a:ext cx="85" cy="85"/>
              </a:xfrm>
              <a:custGeom>
                <a:avLst/>
                <a:gdLst>
                  <a:gd name="T0" fmla="*/ 0 w 85"/>
                  <a:gd name="T1" fmla="*/ 85 h 85"/>
                  <a:gd name="T2" fmla="*/ 9 w 85"/>
                  <a:gd name="T3" fmla="*/ 38 h 85"/>
                  <a:gd name="T4" fmla="*/ 85 w 85"/>
                  <a:gd name="T5" fmla="*/ 0 h 85"/>
                  <a:gd name="T6" fmla="*/ 0 60000 65536"/>
                  <a:gd name="T7" fmla="*/ 0 60000 65536"/>
                  <a:gd name="T8" fmla="*/ 0 60000 65536"/>
                  <a:gd name="T9" fmla="*/ 0 w 85"/>
                  <a:gd name="T10" fmla="*/ 0 h 85"/>
                  <a:gd name="T11" fmla="*/ 85 w 85"/>
                  <a:gd name="T12" fmla="*/ 85 h 85"/>
                </a:gdLst>
                <a:ahLst/>
                <a:cxnLst>
                  <a:cxn ang="T6">
                    <a:pos x="T0" y="T1"/>
                  </a:cxn>
                  <a:cxn ang="T7">
                    <a:pos x="T2" y="T3"/>
                  </a:cxn>
                  <a:cxn ang="T8">
                    <a:pos x="T4" y="T5"/>
                  </a:cxn>
                </a:cxnLst>
                <a:rect l="T9" t="T10" r="T11" b="T12"/>
                <a:pathLst>
                  <a:path w="85" h="85">
                    <a:moveTo>
                      <a:pt x="0" y="85"/>
                    </a:moveTo>
                    <a:cubicBezTo>
                      <a:pt x="3" y="69"/>
                      <a:pt x="1" y="52"/>
                      <a:pt x="9" y="38"/>
                    </a:cubicBezTo>
                    <a:cubicBezTo>
                      <a:pt x="21" y="16"/>
                      <a:pt x="64" y="11"/>
                      <a:pt x="85" y="0"/>
                    </a:cubicBezTo>
                  </a:path>
                </a:pathLst>
              </a:custGeom>
              <a:noFill/>
              <a:ln w="19050">
                <a:solidFill>
                  <a:schemeClr val="tx1"/>
                </a:solidFill>
                <a:round/>
                <a:headEnd/>
                <a:tailEnd/>
              </a:ln>
            </p:spPr>
            <p:txBody>
              <a:bodyPr wrap="none" anchor="ctr"/>
              <a:lstStyle/>
              <a:p>
                <a:endParaRPr lang="en-US"/>
              </a:p>
            </p:txBody>
          </p:sp>
        </p:grpSp>
        <p:grpSp>
          <p:nvGrpSpPr>
            <p:cNvPr id="54333" name="Group 87"/>
            <p:cNvGrpSpPr>
              <a:grpSpLocks/>
            </p:cNvGrpSpPr>
            <p:nvPr/>
          </p:nvGrpSpPr>
          <p:grpSpPr bwMode="auto">
            <a:xfrm>
              <a:off x="3749" y="2517"/>
              <a:ext cx="93" cy="147"/>
              <a:chOff x="1584" y="1407"/>
              <a:chExt cx="814" cy="1341"/>
            </a:xfrm>
          </p:grpSpPr>
          <p:sp>
            <p:nvSpPr>
              <p:cNvPr id="54347" name="Freeform 88"/>
              <p:cNvSpPr>
                <a:spLocks/>
              </p:cNvSpPr>
              <p:nvPr/>
            </p:nvSpPr>
            <p:spPr bwMode="auto">
              <a:xfrm>
                <a:off x="1627" y="2323"/>
                <a:ext cx="382" cy="365"/>
              </a:xfrm>
              <a:custGeom>
                <a:avLst/>
                <a:gdLst>
                  <a:gd name="T0" fmla="*/ 341 w 382"/>
                  <a:gd name="T1" fmla="*/ 365 h 365"/>
                  <a:gd name="T2" fmla="*/ 120 w 382"/>
                  <a:gd name="T3" fmla="*/ 123 h 365"/>
                  <a:gd name="T4" fmla="*/ 92 w 382"/>
                  <a:gd name="T5" fmla="*/ 142 h 365"/>
                  <a:gd name="T6" fmla="*/ 44 w 382"/>
                  <a:gd name="T7" fmla="*/ 227 h 365"/>
                  <a:gd name="T8" fmla="*/ 16 w 382"/>
                  <a:gd name="T9" fmla="*/ 274 h 365"/>
                  <a:gd name="T10" fmla="*/ 35 w 382"/>
                  <a:gd name="T11" fmla="*/ 113 h 365"/>
                  <a:gd name="T12" fmla="*/ 177 w 382"/>
                  <a:gd name="T13" fmla="*/ 19 h 365"/>
                  <a:gd name="T14" fmla="*/ 233 w 382"/>
                  <a:gd name="T15" fmla="*/ 0 h 365"/>
                  <a:gd name="T16" fmla="*/ 347 w 382"/>
                  <a:gd name="T17" fmla="*/ 57 h 365"/>
                  <a:gd name="T18" fmla="*/ 341 w 382"/>
                  <a:gd name="T19" fmla="*/ 365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2"/>
                  <a:gd name="T31" fmla="*/ 0 h 365"/>
                  <a:gd name="T32" fmla="*/ 382 w 382"/>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2" h="365">
                    <a:moveTo>
                      <a:pt x="341" y="365"/>
                    </a:moveTo>
                    <a:cubicBezTo>
                      <a:pt x="294" y="85"/>
                      <a:pt x="380" y="87"/>
                      <a:pt x="120" y="123"/>
                    </a:cubicBezTo>
                    <a:cubicBezTo>
                      <a:pt x="109" y="125"/>
                      <a:pt x="101" y="136"/>
                      <a:pt x="92" y="142"/>
                    </a:cubicBezTo>
                    <a:cubicBezTo>
                      <a:pt x="73" y="195"/>
                      <a:pt x="90" y="154"/>
                      <a:pt x="44" y="227"/>
                    </a:cubicBezTo>
                    <a:cubicBezTo>
                      <a:pt x="34" y="242"/>
                      <a:pt x="16" y="274"/>
                      <a:pt x="16" y="274"/>
                    </a:cubicBezTo>
                    <a:cubicBezTo>
                      <a:pt x="20" y="220"/>
                      <a:pt x="0" y="154"/>
                      <a:pt x="35" y="113"/>
                    </a:cubicBezTo>
                    <a:cubicBezTo>
                      <a:pt x="52" y="93"/>
                      <a:pt x="151" y="32"/>
                      <a:pt x="177" y="19"/>
                    </a:cubicBezTo>
                    <a:cubicBezTo>
                      <a:pt x="195" y="10"/>
                      <a:pt x="233" y="0"/>
                      <a:pt x="233" y="0"/>
                    </a:cubicBezTo>
                    <a:cubicBezTo>
                      <a:pt x="296" y="9"/>
                      <a:pt x="314" y="6"/>
                      <a:pt x="347" y="57"/>
                    </a:cubicBezTo>
                    <a:cubicBezTo>
                      <a:pt x="382" y="164"/>
                      <a:pt x="360" y="260"/>
                      <a:pt x="341" y="365"/>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48" name="Freeform 89"/>
              <p:cNvSpPr>
                <a:spLocks/>
              </p:cNvSpPr>
              <p:nvPr/>
            </p:nvSpPr>
            <p:spPr bwMode="auto">
              <a:xfrm>
                <a:off x="1992" y="2313"/>
                <a:ext cx="303" cy="435"/>
              </a:xfrm>
              <a:custGeom>
                <a:avLst/>
                <a:gdLst>
                  <a:gd name="T0" fmla="*/ 0 w 303"/>
                  <a:gd name="T1" fmla="*/ 359 h 435"/>
                  <a:gd name="T2" fmla="*/ 19 w 303"/>
                  <a:gd name="T3" fmla="*/ 218 h 435"/>
                  <a:gd name="T4" fmla="*/ 29 w 303"/>
                  <a:gd name="T5" fmla="*/ 38 h 435"/>
                  <a:gd name="T6" fmla="*/ 114 w 303"/>
                  <a:gd name="T7" fmla="*/ 0 h 435"/>
                  <a:gd name="T8" fmla="*/ 189 w 303"/>
                  <a:gd name="T9" fmla="*/ 10 h 435"/>
                  <a:gd name="T10" fmla="*/ 246 w 303"/>
                  <a:gd name="T11" fmla="*/ 123 h 435"/>
                  <a:gd name="T12" fmla="*/ 303 w 303"/>
                  <a:gd name="T13" fmla="*/ 321 h 435"/>
                  <a:gd name="T14" fmla="*/ 293 w 303"/>
                  <a:gd name="T15" fmla="*/ 293 h 435"/>
                  <a:gd name="T16" fmla="*/ 274 w 303"/>
                  <a:gd name="T17" fmla="*/ 237 h 435"/>
                  <a:gd name="T18" fmla="*/ 142 w 303"/>
                  <a:gd name="T19" fmla="*/ 95 h 435"/>
                  <a:gd name="T20" fmla="*/ 29 w 303"/>
                  <a:gd name="T21" fmla="*/ 180 h 435"/>
                  <a:gd name="T22" fmla="*/ 19 w 303"/>
                  <a:gd name="T23" fmla="*/ 435 h 435"/>
                  <a:gd name="T24" fmla="*/ 24 w 303"/>
                  <a:gd name="T25" fmla="*/ 87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35"/>
                  <a:gd name="T41" fmla="*/ 303 w 303"/>
                  <a:gd name="T42" fmla="*/ 435 h 4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35">
                    <a:moveTo>
                      <a:pt x="0" y="359"/>
                    </a:moveTo>
                    <a:cubicBezTo>
                      <a:pt x="6" y="312"/>
                      <a:pt x="16" y="265"/>
                      <a:pt x="19" y="218"/>
                    </a:cubicBezTo>
                    <a:cubicBezTo>
                      <a:pt x="22" y="158"/>
                      <a:pt x="11" y="95"/>
                      <a:pt x="29" y="38"/>
                    </a:cubicBezTo>
                    <a:cubicBezTo>
                      <a:pt x="33" y="27"/>
                      <a:pt x="95" y="6"/>
                      <a:pt x="114" y="0"/>
                    </a:cubicBezTo>
                    <a:cubicBezTo>
                      <a:pt x="139" y="3"/>
                      <a:pt x="166" y="1"/>
                      <a:pt x="189" y="10"/>
                    </a:cubicBezTo>
                    <a:cubicBezTo>
                      <a:pt x="206" y="17"/>
                      <a:pt x="228" y="96"/>
                      <a:pt x="246" y="123"/>
                    </a:cubicBezTo>
                    <a:cubicBezTo>
                      <a:pt x="264" y="179"/>
                      <a:pt x="303" y="264"/>
                      <a:pt x="303" y="321"/>
                    </a:cubicBezTo>
                    <a:cubicBezTo>
                      <a:pt x="303" y="331"/>
                      <a:pt x="296" y="302"/>
                      <a:pt x="293" y="293"/>
                    </a:cubicBezTo>
                    <a:cubicBezTo>
                      <a:pt x="287" y="274"/>
                      <a:pt x="285" y="253"/>
                      <a:pt x="274" y="237"/>
                    </a:cubicBezTo>
                    <a:cubicBezTo>
                      <a:pt x="234" y="177"/>
                      <a:pt x="213" y="118"/>
                      <a:pt x="142" y="95"/>
                    </a:cubicBezTo>
                    <a:cubicBezTo>
                      <a:pt x="56" y="114"/>
                      <a:pt x="47" y="104"/>
                      <a:pt x="29" y="180"/>
                    </a:cubicBezTo>
                    <a:cubicBezTo>
                      <a:pt x="18" y="410"/>
                      <a:pt x="19" y="325"/>
                      <a:pt x="19" y="435"/>
                    </a:cubicBezTo>
                    <a:lnTo>
                      <a:pt x="24" y="87"/>
                    </a:lnTo>
                  </a:path>
                </a:pathLst>
              </a:custGeom>
              <a:solidFill>
                <a:srgbClr val="99CC00"/>
              </a:solidFill>
              <a:ln w="19050">
                <a:solidFill>
                  <a:schemeClr val="tx1"/>
                </a:solidFill>
                <a:round/>
                <a:headEnd/>
                <a:tailEnd/>
              </a:ln>
            </p:spPr>
            <p:txBody>
              <a:bodyPr wrap="none" anchor="ctr"/>
              <a:lstStyle/>
              <a:p>
                <a:endParaRPr lang="en-US"/>
              </a:p>
            </p:txBody>
          </p:sp>
          <p:sp>
            <p:nvSpPr>
              <p:cNvPr id="54349" name="Freeform 90"/>
              <p:cNvSpPr>
                <a:spLocks/>
              </p:cNvSpPr>
              <p:nvPr/>
            </p:nvSpPr>
            <p:spPr bwMode="auto">
              <a:xfrm>
                <a:off x="1584" y="2016"/>
                <a:ext cx="389" cy="510"/>
              </a:xfrm>
              <a:custGeom>
                <a:avLst/>
                <a:gdLst>
                  <a:gd name="T0" fmla="*/ 368 w 389"/>
                  <a:gd name="T1" fmla="*/ 321 h 510"/>
                  <a:gd name="T2" fmla="*/ 359 w 389"/>
                  <a:gd name="T3" fmla="*/ 189 h 510"/>
                  <a:gd name="T4" fmla="*/ 378 w 389"/>
                  <a:gd name="T5" fmla="*/ 133 h 510"/>
                  <a:gd name="T6" fmla="*/ 359 w 389"/>
                  <a:gd name="T7" fmla="*/ 48 h 510"/>
                  <a:gd name="T8" fmla="*/ 274 w 389"/>
                  <a:gd name="T9" fmla="*/ 0 h 510"/>
                  <a:gd name="T10" fmla="*/ 132 w 389"/>
                  <a:gd name="T11" fmla="*/ 10 h 510"/>
                  <a:gd name="T12" fmla="*/ 66 w 389"/>
                  <a:gd name="T13" fmla="*/ 85 h 510"/>
                  <a:gd name="T14" fmla="*/ 0 w 389"/>
                  <a:gd name="T15" fmla="*/ 265 h 510"/>
                  <a:gd name="T16" fmla="*/ 9 w 389"/>
                  <a:gd name="T17" fmla="*/ 236 h 510"/>
                  <a:gd name="T18" fmla="*/ 38 w 389"/>
                  <a:gd name="T19" fmla="*/ 218 h 510"/>
                  <a:gd name="T20" fmla="*/ 208 w 389"/>
                  <a:gd name="T21" fmla="*/ 104 h 510"/>
                  <a:gd name="T22" fmla="*/ 274 w 389"/>
                  <a:gd name="T23" fmla="*/ 114 h 510"/>
                  <a:gd name="T24" fmla="*/ 283 w 389"/>
                  <a:gd name="T25" fmla="*/ 142 h 510"/>
                  <a:gd name="T26" fmla="*/ 311 w 389"/>
                  <a:gd name="T27" fmla="*/ 161 h 510"/>
                  <a:gd name="T28" fmla="*/ 387 w 389"/>
                  <a:gd name="T29" fmla="*/ 369 h 510"/>
                  <a:gd name="T30" fmla="*/ 387 w 389"/>
                  <a:gd name="T31" fmla="*/ 510 h 5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9"/>
                  <a:gd name="T49" fmla="*/ 0 h 510"/>
                  <a:gd name="T50" fmla="*/ 389 w 389"/>
                  <a:gd name="T51" fmla="*/ 510 h 5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9" h="510">
                    <a:moveTo>
                      <a:pt x="368" y="321"/>
                    </a:moveTo>
                    <a:cubicBezTo>
                      <a:pt x="337" y="262"/>
                      <a:pt x="341" y="284"/>
                      <a:pt x="359" y="189"/>
                    </a:cubicBezTo>
                    <a:cubicBezTo>
                      <a:pt x="363" y="170"/>
                      <a:pt x="378" y="133"/>
                      <a:pt x="378" y="133"/>
                    </a:cubicBezTo>
                    <a:cubicBezTo>
                      <a:pt x="373" y="104"/>
                      <a:pt x="380" y="69"/>
                      <a:pt x="359" y="48"/>
                    </a:cubicBezTo>
                    <a:cubicBezTo>
                      <a:pt x="328" y="17"/>
                      <a:pt x="309" y="12"/>
                      <a:pt x="274" y="0"/>
                    </a:cubicBezTo>
                    <a:cubicBezTo>
                      <a:pt x="227" y="3"/>
                      <a:pt x="179" y="2"/>
                      <a:pt x="132" y="10"/>
                    </a:cubicBezTo>
                    <a:cubicBezTo>
                      <a:pt x="104" y="15"/>
                      <a:pt x="74" y="73"/>
                      <a:pt x="66" y="85"/>
                    </a:cubicBezTo>
                    <a:cubicBezTo>
                      <a:pt x="43" y="118"/>
                      <a:pt x="0" y="224"/>
                      <a:pt x="0" y="265"/>
                    </a:cubicBezTo>
                    <a:cubicBezTo>
                      <a:pt x="0" y="275"/>
                      <a:pt x="3" y="244"/>
                      <a:pt x="9" y="236"/>
                    </a:cubicBezTo>
                    <a:cubicBezTo>
                      <a:pt x="16" y="227"/>
                      <a:pt x="28" y="224"/>
                      <a:pt x="38" y="218"/>
                    </a:cubicBezTo>
                    <a:cubicBezTo>
                      <a:pt x="85" y="154"/>
                      <a:pt x="133" y="124"/>
                      <a:pt x="208" y="104"/>
                    </a:cubicBezTo>
                    <a:cubicBezTo>
                      <a:pt x="230" y="107"/>
                      <a:pt x="254" y="104"/>
                      <a:pt x="274" y="114"/>
                    </a:cubicBezTo>
                    <a:cubicBezTo>
                      <a:pt x="283" y="118"/>
                      <a:pt x="277" y="134"/>
                      <a:pt x="283" y="142"/>
                    </a:cubicBezTo>
                    <a:cubicBezTo>
                      <a:pt x="290" y="151"/>
                      <a:pt x="302" y="155"/>
                      <a:pt x="311" y="161"/>
                    </a:cubicBezTo>
                    <a:cubicBezTo>
                      <a:pt x="334" y="227"/>
                      <a:pt x="383" y="297"/>
                      <a:pt x="387" y="369"/>
                    </a:cubicBezTo>
                    <a:cubicBezTo>
                      <a:pt x="389" y="416"/>
                      <a:pt x="387" y="463"/>
                      <a:pt x="387" y="510"/>
                    </a:cubicBezTo>
                  </a:path>
                </a:pathLst>
              </a:custGeom>
              <a:solidFill>
                <a:srgbClr val="99CC00"/>
              </a:solidFill>
              <a:ln w="19050">
                <a:solidFill>
                  <a:schemeClr val="tx1"/>
                </a:solidFill>
                <a:round/>
                <a:headEnd/>
                <a:tailEnd/>
              </a:ln>
            </p:spPr>
            <p:txBody>
              <a:bodyPr wrap="none" anchor="ctr"/>
              <a:lstStyle/>
              <a:p>
                <a:endParaRPr lang="en-US"/>
              </a:p>
            </p:txBody>
          </p:sp>
          <p:sp>
            <p:nvSpPr>
              <p:cNvPr id="54350" name="Freeform 91"/>
              <p:cNvSpPr>
                <a:spLocks/>
              </p:cNvSpPr>
              <p:nvPr/>
            </p:nvSpPr>
            <p:spPr bwMode="auto">
              <a:xfrm>
                <a:off x="1992" y="2021"/>
                <a:ext cx="406" cy="396"/>
              </a:xfrm>
              <a:custGeom>
                <a:avLst/>
                <a:gdLst>
                  <a:gd name="T0" fmla="*/ 0 w 406"/>
                  <a:gd name="T1" fmla="*/ 340 h 396"/>
                  <a:gd name="T2" fmla="*/ 19 w 406"/>
                  <a:gd name="T3" fmla="*/ 94 h 396"/>
                  <a:gd name="T4" fmla="*/ 29 w 406"/>
                  <a:gd name="T5" fmla="*/ 56 h 396"/>
                  <a:gd name="T6" fmla="*/ 57 w 406"/>
                  <a:gd name="T7" fmla="*/ 47 h 396"/>
                  <a:gd name="T8" fmla="*/ 161 w 406"/>
                  <a:gd name="T9" fmla="*/ 0 h 396"/>
                  <a:gd name="T10" fmla="*/ 303 w 406"/>
                  <a:gd name="T11" fmla="*/ 28 h 396"/>
                  <a:gd name="T12" fmla="*/ 378 w 406"/>
                  <a:gd name="T13" fmla="*/ 198 h 396"/>
                  <a:gd name="T14" fmla="*/ 388 w 406"/>
                  <a:gd name="T15" fmla="*/ 226 h 396"/>
                  <a:gd name="T16" fmla="*/ 397 w 406"/>
                  <a:gd name="T17" fmla="*/ 274 h 396"/>
                  <a:gd name="T18" fmla="*/ 378 w 406"/>
                  <a:gd name="T19" fmla="*/ 245 h 396"/>
                  <a:gd name="T20" fmla="*/ 331 w 406"/>
                  <a:gd name="T21" fmla="*/ 160 h 396"/>
                  <a:gd name="T22" fmla="*/ 321 w 406"/>
                  <a:gd name="T23" fmla="*/ 132 h 396"/>
                  <a:gd name="T24" fmla="*/ 293 w 406"/>
                  <a:gd name="T25" fmla="*/ 122 h 396"/>
                  <a:gd name="T26" fmla="*/ 199 w 406"/>
                  <a:gd name="T27" fmla="*/ 75 h 396"/>
                  <a:gd name="T28" fmla="*/ 114 w 406"/>
                  <a:gd name="T29" fmla="*/ 94 h 396"/>
                  <a:gd name="T30" fmla="*/ 95 w 406"/>
                  <a:gd name="T31" fmla="*/ 122 h 396"/>
                  <a:gd name="T32" fmla="*/ 66 w 406"/>
                  <a:gd name="T33" fmla="*/ 141 h 396"/>
                  <a:gd name="T34" fmla="*/ 29 w 406"/>
                  <a:gd name="T35" fmla="*/ 236 h 396"/>
                  <a:gd name="T36" fmla="*/ 0 w 406"/>
                  <a:gd name="T37" fmla="*/ 340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96"/>
                  <a:gd name="T59" fmla="*/ 406 w 406"/>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96">
                    <a:moveTo>
                      <a:pt x="0" y="340"/>
                    </a:moveTo>
                    <a:cubicBezTo>
                      <a:pt x="3" y="302"/>
                      <a:pt x="11" y="148"/>
                      <a:pt x="19" y="94"/>
                    </a:cubicBezTo>
                    <a:cubicBezTo>
                      <a:pt x="21" y="81"/>
                      <a:pt x="21" y="66"/>
                      <a:pt x="29" y="56"/>
                    </a:cubicBezTo>
                    <a:cubicBezTo>
                      <a:pt x="35" y="48"/>
                      <a:pt x="48" y="51"/>
                      <a:pt x="57" y="47"/>
                    </a:cubicBezTo>
                    <a:cubicBezTo>
                      <a:pt x="96" y="30"/>
                      <a:pt x="119" y="10"/>
                      <a:pt x="161" y="0"/>
                    </a:cubicBezTo>
                    <a:cubicBezTo>
                      <a:pt x="221" y="6"/>
                      <a:pt x="250" y="12"/>
                      <a:pt x="303" y="28"/>
                    </a:cubicBezTo>
                    <a:cubicBezTo>
                      <a:pt x="323" y="93"/>
                      <a:pt x="340" y="140"/>
                      <a:pt x="378" y="198"/>
                    </a:cubicBezTo>
                    <a:cubicBezTo>
                      <a:pt x="383" y="206"/>
                      <a:pt x="386" y="216"/>
                      <a:pt x="388" y="226"/>
                    </a:cubicBezTo>
                    <a:cubicBezTo>
                      <a:pt x="392" y="242"/>
                      <a:pt x="406" y="288"/>
                      <a:pt x="397" y="274"/>
                    </a:cubicBezTo>
                    <a:cubicBezTo>
                      <a:pt x="391" y="264"/>
                      <a:pt x="384" y="255"/>
                      <a:pt x="378" y="245"/>
                    </a:cubicBezTo>
                    <a:cubicBezTo>
                      <a:pt x="369" y="196"/>
                      <a:pt x="378" y="177"/>
                      <a:pt x="331" y="160"/>
                    </a:cubicBezTo>
                    <a:cubicBezTo>
                      <a:pt x="328" y="151"/>
                      <a:pt x="328" y="139"/>
                      <a:pt x="321" y="132"/>
                    </a:cubicBezTo>
                    <a:cubicBezTo>
                      <a:pt x="314" y="125"/>
                      <a:pt x="302" y="126"/>
                      <a:pt x="293" y="122"/>
                    </a:cubicBezTo>
                    <a:cubicBezTo>
                      <a:pt x="259" y="108"/>
                      <a:pt x="233" y="87"/>
                      <a:pt x="199" y="75"/>
                    </a:cubicBezTo>
                    <a:cubicBezTo>
                      <a:pt x="171" y="81"/>
                      <a:pt x="140" y="82"/>
                      <a:pt x="114" y="94"/>
                    </a:cubicBezTo>
                    <a:cubicBezTo>
                      <a:pt x="104" y="99"/>
                      <a:pt x="103" y="114"/>
                      <a:pt x="95" y="122"/>
                    </a:cubicBezTo>
                    <a:cubicBezTo>
                      <a:pt x="87" y="130"/>
                      <a:pt x="76" y="135"/>
                      <a:pt x="66" y="141"/>
                    </a:cubicBezTo>
                    <a:cubicBezTo>
                      <a:pt x="47" y="172"/>
                      <a:pt x="35" y="199"/>
                      <a:pt x="29" y="236"/>
                    </a:cubicBezTo>
                    <a:cubicBezTo>
                      <a:pt x="7" y="362"/>
                      <a:pt x="30" y="396"/>
                      <a:pt x="0" y="340"/>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51" name="Freeform 92"/>
              <p:cNvSpPr>
                <a:spLocks/>
              </p:cNvSpPr>
              <p:nvPr/>
            </p:nvSpPr>
            <p:spPr bwMode="auto">
              <a:xfrm>
                <a:off x="1671" y="1691"/>
                <a:ext cx="319" cy="358"/>
              </a:xfrm>
              <a:custGeom>
                <a:avLst/>
                <a:gdLst>
                  <a:gd name="T0" fmla="*/ 303 w 319"/>
                  <a:gd name="T1" fmla="*/ 103 h 358"/>
                  <a:gd name="T2" fmla="*/ 246 w 319"/>
                  <a:gd name="T3" fmla="*/ 65 h 358"/>
                  <a:gd name="T4" fmla="*/ 227 w 319"/>
                  <a:gd name="T5" fmla="*/ 37 h 358"/>
                  <a:gd name="T6" fmla="*/ 161 w 319"/>
                  <a:gd name="T7" fmla="*/ 9 h 358"/>
                  <a:gd name="T8" fmla="*/ 29 w 319"/>
                  <a:gd name="T9" fmla="*/ 84 h 358"/>
                  <a:gd name="T10" fmla="*/ 19 w 319"/>
                  <a:gd name="T11" fmla="*/ 150 h 358"/>
                  <a:gd name="T12" fmla="*/ 104 w 319"/>
                  <a:gd name="T13" fmla="*/ 84 h 358"/>
                  <a:gd name="T14" fmla="*/ 133 w 319"/>
                  <a:gd name="T15" fmla="*/ 75 h 358"/>
                  <a:gd name="T16" fmla="*/ 189 w 319"/>
                  <a:gd name="T17" fmla="*/ 84 h 358"/>
                  <a:gd name="T18" fmla="*/ 246 w 319"/>
                  <a:gd name="T19" fmla="*/ 122 h 358"/>
                  <a:gd name="T20" fmla="*/ 274 w 319"/>
                  <a:gd name="T21" fmla="*/ 179 h 358"/>
                  <a:gd name="T22" fmla="*/ 293 w 319"/>
                  <a:gd name="T23" fmla="*/ 358 h 3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58"/>
                  <a:gd name="T38" fmla="*/ 319 w 319"/>
                  <a:gd name="T39" fmla="*/ 358 h 3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58">
                    <a:moveTo>
                      <a:pt x="303" y="103"/>
                    </a:moveTo>
                    <a:cubicBezTo>
                      <a:pt x="256" y="33"/>
                      <a:pt x="319" y="114"/>
                      <a:pt x="246" y="65"/>
                    </a:cubicBezTo>
                    <a:cubicBezTo>
                      <a:pt x="237" y="59"/>
                      <a:pt x="235" y="45"/>
                      <a:pt x="227" y="37"/>
                    </a:cubicBezTo>
                    <a:cubicBezTo>
                      <a:pt x="205" y="15"/>
                      <a:pt x="191" y="16"/>
                      <a:pt x="161" y="9"/>
                    </a:cubicBezTo>
                    <a:cubicBezTo>
                      <a:pt x="53" y="18"/>
                      <a:pt x="56" y="0"/>
                      <a:pt x="29" y="84"/>
                    </a:cubicBezTo>
                    <a:cubicBezTo>
                      <a:pt x="26" y="106"/>
                      <a:pt x="0" y="138"/>
                      <a:pt x="19" y="150"/>
                    </a:cubicBezTo>
                    <a:cubicBezTo>
                      <a:pt x="41" y="164"/>
                      <a:pt x="88" y="95"/>
                      <a:pt x="104" y="84"/>
                    </a:cubicBezTo>
                    <a:cubicBezTo>
                      <a:pt x="112" y="78"/>
                      <a:pt x="123" y="78"/>
                      <a:pt x="133" y="75"/>
                    </a:cubicBezTo>
                    <a:cubicBezTo>
                      <a:pt x="152" y="78"/>
                      <a:pt x="172" y="77"/>
                      <a:pt x="189" y="84"/>
                    </a:cubicBezTo>
                    <a:cubicBezTo>
                      <a:pt x="210" y="93"/>
                      <a:pt x="246" y="122"/>
                      <a:pt x="246" y="122"/>
                    </a:cubicBezTo>
                    <a:cubicBezTo>
                      <a:pt x="252" y="142"/>
                      <a:pt x="269" y="158"/>
                      <a:pt x="274" y="179"/>
                    </a:cubicBezTo>
                    <a:cubicBezTo>
                      <a:pt x="284" y="225"/>
                      <a:pt x="293" y="305"/>
                      <a:pt x="293" y="358"/>
                    </a:cubicBezTo>
                  </a:path>
                </a:pathLst>
              </a:custGeom>
              <a:solidFill>
                <a:srgbClr val="99CC00"/>
              </a:solidFill>
              <a:ln w="19050">
                <a:solidFill>
                  <a:schemeClr val="tx1"/>
                </a:solidFill>
                <a:round/>
                <a:headEnd/>
                <a:tailEnd/>
              </a:ln>
            </p:spPr>
            <p:txBody>
              <a:bodyPr wrap="none" anchor="ctr"/>
              <a:lstStyle/>
              <a:p>
                <a:endParaRPr lang="en-US"/>
              </a:p>
            </p:txBody>
          </p:sp>
          <p:sp>
            <p:nvSpPr>
              <p:cNvPr id="54352" name="Freeform 93"/>
              <p:cNvSpPr>
                <a:spLocks/>
              </p:cNvSpPr>
              <p:nvPr/>
            </p:nvSpPr>
            <p:spPr bwMode="auto">
              <a:xfrm>
                <a:off x="1920" y="1407"/>
                <a:ext cx="56" cy="177"/>
              </a:xfrm>
              <a:custGeom>
                <a:avLst/>
                <a:gdLst>
                  <a:gd name="T0" fmla="*/ 24 w 69"/>
                  <a:gd name="T1" fmla="*/ 334 h 151"/>
                  <a:gd name="T2" fmla="*/ 6 w 69"/>
                  <a:gd name="T3" fmla="*/ 63 h 151"/>
                  <a:gd name="T4" fmla="*/ 0 w 69"/>
                  <a:gd name="T5" fmla="*/ 0 h 151"/>
                  <a:gd name="T6" fmla="*/ 0 60000 65536"/>
                  <a:gd name="T7" fmla="*/ 0 60000 65536"/>
                  <a:gd name="T8" fmla="*/ 0 60000 65536"/>
                  <a:gd name="T9" fmla="*/ 0 w 69"/>
                  <a:gd name="T10" fmla="*/ 0 h 151"/>
                  <a:gd name="T11" fmla="*/ 69 w 69"/>
                  <a:gd name="T12" fmla="*/ 151 h 151"/>
                </a:gdLst>
                <a:ahLst/>
                <a:cxnLst>
                  <a:cxn ang="T6">
                    <a:pos x="T0" y="T1"/>
                  </a:cxn>
                  <a:cxn ang="T7">
                    <a:pos x="T2" y="T3"/>
                  </a:cxn>
                  <a:cxn ang="T8">
                    <a:pos x="T4" y="T5"/>
                  </a:cxn>
                </a:cxnLst>
                <a:rect l="T9" t="T10" r="T11" b="T12"/>
                <a:pathLst>
                  <a:path w="69" h="151">
                    <a:moveTo>
                      <a:pt x="67" y="151"/>
                    </a:moveTo>
                    <a:cubicBezTo>
                      <a:pt x="54" y="63"/>
                      <a:pt x="69" y="103"/>
                      <a:pt x="19" y="28"/>
                    </a:cubicBezTo>
                    <a:cubicBezTo>
                      <a:pt x="13" y="19"/>
                      <a:pt x="0" y="0"/>
                      <a:pt x="0" y="0"/>
                    </a:cubicBezTo>
                  </a:path>
                </a:pathLst>
              </a:custGeom>
              <a:noFill/>
              <a:ln w="19050">
                <a:solidFill>
                  <a:schemeClr val="tx1"/>
                </a:solidFill>
                <a:round/>
                <a:headEnd/>
                <a:tailEnd/>
              </a:ln>
            </p:spPr>
            <p:txBody>
              <a:bodyPr wrap="none" anchor="ctr"/>
              <a:lstStyle/>
              <a:p>
                <a:endParaRPr lang="en-US"/>
              </a:p>
            </p:txBody>
          </p:sp>
          <p:sp>
            <p:nvSpPr>
              <p:cNvPr id="54353" name="Freeform 94"/>
              <p:cNvSpPr>
                <a:spLocks/>
              </p:cNvSpPr>
              <p:nvPr/>
            </p:nvSpPr>
            <p:spPr bwMode="auto">
              <a:xfrm>
                <a:off x="1889" y="1558"/>
                <a:ext cx="85" cy="123"/>
              </a:xfrm>
              <a:custGeom>
                <a:avLst/>
                <a:gdLst>
                  <a:gd name="T0" fmla="*/ 85 w 85"/>
                  <a:gd name="T1" fmla="*/ 123 h 123"/>
                  <a:gd name="T2" fmla="*/ 0 w 85"/>
                  <a:gd name="T3" fmla="*/ 0 h 123"/>
                  <a:gd name="T4" fmla="*/ 0 60000 65536"/>
                  <a:gd name="T5" fmla="*/ 0 60000 65536"/>
                  <a:gd name="T6" fmla="*/ 0 w 85"/>
                  <a:gd name="T7" fmla="*/ 0 h 123"/>
                  <a:gd name="T8" fmla="*/ 85 w 85"/>
                  <a:gd name="T9" fmla="*/ 123 h 123"/>
                </a:gdLst>
                <a:ahLst/>
                <a:cxnLst>
                  <a:cxn ang="T4">
                    <a:pos x="T0" y="T1"/>
                  </a:cxn>
                  <a:cxn ang="T5">
                    <a:pos x="T2" y="T3"/>
                  </a:cxn>
                </a:cxnLst>
                <a:rect l="T6" t="T7" r="T8" b="T9"/>
                <a:pathLst>
                  <a:path w="85" h="123">
                    <a:moveTo>
                      <a:pt x="85" y="123"/>
                    </a:moveTo>
                    <a:cubicBezTo>
                      <a:pt x="64" y="45"/>
                      <a:pt x="45" y="45"/>
                      <a:pt x="0" y="0"/>
                    </a:cubicBezTo>
                  </a:path>
                </a:pathLst>
              </a:custGeom>
              <a:noFill/>
              <a:ln w="19050">
                <a:solidFill>
                  <a:schemeClr val="tx1"/>
                </a:solidFill>
                <a:round/>
                <a:headEnd/>
                <a:tailEnd/>
              </a:ln>
            </p:spPr>
            <p:txBody>
              <a:bodyPr wrap="none" anchor="ctr"/>
              <a:lstStyle/>
              <a:p>
                <a:endParaRPr lang="en-US"/>
              </a:p>
            </p:txBody>
          </p:sp>
          <p:sp>
            <p:nvSpPr>
              <p:cNvPr id="54354" name="Freeform 95"/>
              <p:cNvSpPr>
                <a:spLocks/>
              </p:cNvSpPr>
              <p:nvPr/>
            </p:nvSpPr>
            <p:spPr bwMode="auto">
              <a:xfrm>
                <a:off x="1983" y="1426"/>
                <a:ext cx="94" cy="132"/>
              </a:xfrm>
              <a:custGeom>
                <a:avLst/>
                <a:gdLst>
                  <a:gd name="T0" fmla="*/ 0 w 94"/>
                  <a:gd name="T1" fmla="*/ 132 h 132"/>
                  <a:gd name="T2" fmla="*/ 94 w 94"/>
                  <a:gd name="T3" fmla="*/ 0 h 132"/>
                  <a:gd name="T4" fmla="*/ 0 60000 65536"/>
                  <a:gd name="T5" fmla="*/ 0 60000 65536"/>
                  <a:gd name="T6" fmla="*/ 0 w 94"/>
                  <a:gd name="T7" fmla="*/ 0 h 132"/>
                  <a:gd name="T8" fmla="*/ 94 w 94"/>
                  <a:gd name="T9" fmla="*/ 132 h 132"/>
                </a:gdLst>
                <a:ahLst/>
                <a:cxnLst>
                  <a:cxn ang="T4">
                    <a:pos x="T0" y="T1"/>
                  </a:cxn>
                  <a:cxn ang="T5">
                    <a:pos x="T2" y="T3"/>
                  </a:cxn>
                </a:cxnLst>
                <a:rect l="T6" t="T7" r="T8" b="T9"/>
                <a:pathLst>
                  <a:path w="94" h="132">
                    <a:moveTo>
                      <a:pt x="0" y="132"/>
                    </a:moveTo>
                    <a:cubicBezTo>
                      <a:pt x="12" y="81"/>
                      <a:pt x="24" y="0"/>
                      <a:pt x="94" y="0"/>
                    </a:cubicBezTo>
                  </a:path>
                </a:pathLst>
              </a:custGeom>
              <a:noFill/>
              <a:ln w="19050">
                <a:solidFill>
                  <a:schemeClr val="tx1"/>
                </a:solidFill>
                <a:round/>
                <a:headEnd/>
                <a:tailEnd/>
              </a:ln>
            </p:spPr>
            <p:txBody>
              <a:bodyPr wrap="none" anchor="ctr"/>
              <a:lstStyle/>
              <a:p>
                <a:endParaRPr lang="en-US"/>
              </a:p>
            </p:txBody>
          </p:sp>
          <p:sp>
            <p:nvSpPr>
              <p:cNvPr id="54355" name="Freeform 96"/>
              <p:cNvSpPr>
                <a:spLocks/>
              </p:cNvSpPr>
              <p:nvPr/>
            </p:nvSpPr>
            <p:spPr bwMode="auto">
              <a:xfrm>
                <a:off x="2021" y="1671"/>
                <a:ext cx="85" cy="85"/>
              </a:xfrm>
              <a:custGeom>
                <a:avLst/>
                <a:gdLst>
                  <a:gd name="T0" fmla="*/ 0 w 85"/>
                  <a:gd name="T1" fmla="*/ 85 h 85"/>
                  <a:gd name="T2" fmla="*/ 9 w 85"/>
                  <a:gd name="T3" fmla="*/ 38 h 85"/>
                  <a:gd name="T4" fmla="*/ 85 w 85"/>
                  <a:gd name="T5" fmla="*/ 0 h 85"/>
                  <a:gd name="T6" fmla="*/ 0 60000 65536"/>
                  <a:gd name="T7" fmla="*/ 0 60000 65536"/>
                  <a:gd name="T8" fmla="*/ 0 60000 65536"/>
                  <a:gd name="T9" fmla="*/ 0 w 85"/>
                  <a:gd name="T10" fmla="*/ 0 h 85"/>
                  <a:gd name="T11" fmla="*/ 85 w 85"/>
                  <a:gd name="T12" fmla="*/ 85 h 85"/>
                </a:gdLst>
                <a:ahLst/>
                <a:cxnLst>
                  <a:cxn ang="T6">
                    <a:pos x="T0" y="T1"/>
                  </a:cxn>
                  <a:cxn ang="T7">
                    <a:pos x="T2" y="T3"/>
                  </a:cxn>
                  <a:cxn ang="T8">
                    <a:pos x="T4" y="T5"/>
                  </a:cxn>
                </a:cxnLst>
                <a:rect l="T9" t="T10" r="T11" b="T12"/>
                <a:pathLst>
                  <a:path w="85" h="85">
                    <a:moveTo>
                      <a:pt x="0" y="85"/>
                    </a:moveTo>
                    <a:cubicBezTo>
                      <a:pt x="3" y="69"/>
                      <a:pt x="1" y="52"/>
                      <a:pt x="9" y="38"/>
                    </a:cubicBezTo>
                    <a:cubicBezTo>
                      <a:pt x="21" y="16"/>
                      <a:pt x="64" y="11"/>
                      <a:pt x="85" y="0"/>
                    </a:cubicBezTo>
                  </a:path>
                </a:pathLst>
              </a:custGeom>
              <a:noFill/>
              <a:ln w="19050">
                <a:solidFill>
                  <a:schemeClr val="tx1"/>
                </a:solidFill>
                <a:round/>
                <a:headEnd/>
                <a:tailEnd/>
              </a:ln>
            </p:spPr>
            <p:txBody>
              <a:bodyPr wrap="none" anchor="ctr"/>
              <a:lstStyle/>
              <a:p>
                <a:endParaRPr lang="en-US"/>
              </a:p>
            </p:txBody>
          </p:sp>
        </p:grpSp>
        <p:grpSp>
          <p:nvGrpSpPr>
            <p:cNvPr id="54334" name="Group 97"/>
            <p:cNvGrpSpPr>
              <a:grpSpLocks/>
            </p:cNvGrpSpPr>
            <p:nvPr/>
          </p:nvGrpSpPr>
          <p:grpSpPr bwMode="auto">
            <a:xfrm>
              <a:off x="3655" y="2567"/>
              <a:ext cx="94" cy="148"/>
              <a:chOff x="1584" y="1407"/>
              <a:chExt cx="814" cy="1341"/>
            </a:xfrm>
          </p:grpSpPr>
          <p:sp>
            <p:nvSpPr>
              <p:cNvPr id="54338" name="Freeform 98"/>
              <p:cNvSpPr>
                <a:spLocks/>
              </p:cNvSpPr>
              <p:nvPr/>
            </p:nvSpPr>
            <p:spPr bwMode="auto">
              <a:xfrm>
                <a:off x="1627" y="2323"/>
                <a:ext cx="382" cy="365"/>
              </a:xfrm>
              <a:custGeom>
                <a:avLst/>
                <a:gdLst>
                  <a:gd name="T0" fmla="*/ 341 w 382"/>
                  <a:gd name="T1" fmla="*/ 365 h 365"/>
                  <a:gd name="T2" fmla="*/ 120 w 382"/>
                  <a:gd name="T3" fmla="*/ 123 h 365"/>
                  <a:gd name="T4" fmla="*/ 92 w 382"/>
                  <a:gd name="T5" fmla="*/ 142 h 365"/>
                  <a:gd name="T6" fmla="*/ 44 w 382"/>
                  <a:gd name="T7" fmla="*/ 227 h 365"/>
                  <a:gd name="T8" fmla="*/ 16 w 382"/>
                  <a:gd name="T9" fmla="*/ 274 h 365"/>
                  <a:gd name="T10" fmla="*/ 35 w 382"/>
                  <a:gd name="T11" fmla="*/ 113 h 365"/>
                  <a:gd name="T12" fmla="*/ 177 w 382"/>
                  <a:gd name="T13" fmla="*/ 19 h 365"/>
                  <a:gd name="T14" fmla="*/ 233 w 382"/>
                  <a:gd name="T15" fmla="*/ 0 h 365"/>
                  <a:gd name="T16" fmla="*/ 347 w 382"/>
                  <a:gd name="T17" fmla="*/ 57 h 365"/>
                  <a:gd name="T18" fmla="*/ 341 w 382"/>
                  <a:gd name="T19" fmla="*/ 365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2"/>
                  <a:gd name="T31" fmla="*/ 0 h 365"/>
                  <a:gd name="T32" fmla="*/ 382 w 382"/>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2" h="365">
                    <a:moveTo>
                      <a:pt x="341" y="365"/>
                    </a:moveTo>
                    <a:cubicBezTo>
                      <a:pt x="294" y="85"/>
                      <a:pt x="380" y="87"/>
                      <a:pt x="120" y="123"/>
                    </a:cubicBezTo>
                    <a:cubicBezTo>
                      <a:pt x="109" y="125"/>
                      <a:pt x="101" y="136"/>
                      <a:pt x="92" y="142"/>
                    </a:cubicBezTo>
                    <a:cubicBezTo>
                      <a:pt x="73" y="195"/>
                      <a:pt x="90" y="154"/>
                      <a:pt x="44" y="227"/>
                    </a:cubicBezTo>
                    <a:cubicBezTo>
                      <a:pt x="34" y="242"/>
                      <a:pt x="16" y="274"/>
                      <a:pt x="16" y="274"/>
                    </a:cubicBezTo>
                    <a:cubicBezTo>
                      <a:pt x="20" y="220"/>
                      <a:pt x="0" y="154"/>
                      <a:pt x="35" y="113"/>
                    </a:cubicBezTo>
                    <a:cubicBezTo>
                      <a:pt x="52" y="93"/>
                      <a:pt x="151" y="32"/>
                      <a:pt x="177" y="19"/>
                    </a:cubicBezTo>
                    <a:cubicBezTo>
                      <a:pt x="195" y="10"/>
                      <a:pt x="233" y="0"/>
                      <a:pt x="233" y="0"/>
                    </a:cubicBezTo>
                    <a:cubicBezTo>
                      <a:pt x="296" y="9"/>
                      <a:pt x="314" y="6"/>
                      <a:pt x="347" y="57"/>
                    </a:cubicBezTo>
                    <a:cubicBezTo>
                      <a:pt x="382" y="164"/>
                      <a:pt x="360" y="260"/>
                      <a:pt x="341" y="365"/>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39" name="Freeform 99"/>
              <p:cNvSpPr>
                <a:spLocks/>
              </p:cNvSpPr>
              <p:nvPr/>
            </p:nvSpPr>
            <p:spPr bwMode="auto">
              <a:xfrm>
                <a:off x="1992" y="2313"/>
                <a:ext cx="303" cy="435"/>
              </a:xfrm>
              <a:custGeom>
                <a:avLst/>
                <a:gdLst>
                  <a:gd name="T0" fmla="*/ 0 w 303"/>
                  <a:gd name="T1" fmla="*/ 359 h 435"/>
                  <a:gd name="T2" fmla="*/ 19 w 303"/>
                  <a:gd name="T3" fmla="*/ 218 h 435"/>
                  <a:gd name="T4" fmla="*/ 29 w 303"/>
                  <a:gd name="T5" fmla="*/ 38 h 435"/>
                  <a:gd name="T6" fmla="*/ 114 w 303"/>
                  <a:gd name="T7" fmla="*/ 0 h 435"/>
                  <a:gd name="T8" fmla="*/ 189 w 303"/>
                  <a:gd name="T9" fmla="*/ 10 h 435"/>
                  <a:gd name="T10" fmla="*/ 246 w 303"/>
                  <a:gd name="T11" fmla="*/ 123 h 435"/>
                  <a:gd name="T12" fmla="*/ 303 w 303"/>
                  <a:gd name="T13" fmla="*/ 321 h 435"/>
                  <a:gd name="T14" fmla="*/ 293 w 303"/>
                  <a:gd name="T15" fmla="*/ 293 h 435"/>
                  <a:gd name="T16" fmla="*/ 274 w 303"/>
                  <a:gd name="T17" fmla="*/ 237 h 435"/>
                  <a:gd name="T18" fmla="*/ 142 w 303"/>
                  <a:gd name="T19" fmla="*/ 95 h 435"/>
                  <a:gd name="T20" fmla="*/ 29 w 303"/>
                  <a:gd name="T21" fmla="*/ 180 h 435"/>
                  <a:gd name="T22" fmla="*/ 19 w 303"/>
                  <a:gd name="T23" fmla="*/ 435 h 435"/>
                  <a:gd name="T24" fmla="*/ 24 w 303"/>
                  <a:gd name="T25" fmla="*/ 87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35"/>
                  <a:gd name="T41" fmla="*/ 303 w 303"/>
                  <a:gd name="T42" fmla="*/ 435 h 4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35">
                    <a:moveTo>
                      <a:pt x="0" y="359"/>
                    </a:moveTo>
                    <a:cubicBezTo>
                      <a:pt x="6" y="312"/>
                      <a:pt x="16" y="265"/>
                      <a:pt x="19" y="218"/>
                    </a:cubicBezTo>
                    <a:cubicBezTo>
                      <a:pt x="22" y="158"/>
                      <a:pt x="11" y="95"/>
                      <a:pt x="29" y="38"/>
                    </a:cubicBezTo>
                    <a:cubicBezTo>
                      <a:pt x="33" y="27"/>
                      <a:pt x="95" y="6"/>
                      <a:pt x="114" y="0"/>
                    </a:cubicBezTo>
                    <a:cubicBezTo>
                      <a:pt x="139" y="3"/>
                      <a:pt x="166" y="1"/>
                      <a:pt x="189" y="10"/>
                    </a:cubicBezTo>
                    <a:cubicBezTo>
                      <a:pt x="206" y="17"/>
                      <a:pt x="228" y="96"/>
                      <a:pt x="246" y="123"/>
                    </a:cubicBezTo>
                    <a:cubicBezTo>
                      <a:pt x="264" y="179"/>
                      <a:pt x="303" y="264"/>
                      <a:pt x="303" y="321"/>
                    </a:cubicBezTo>
                    <a:cubicBezTo>
                      <a:pt x="303" y="331"/>
                      <a:pt x="296" y="302"/>
                      <a:pt x="293" y="293"/>
                    </a:cubicBezTo>
                    <a:cubicBezTo>
                      <a:pt x="287" y="274"/>
                      <a:pt x="285" y="253"/>
                      <a:pt x="274" y="237"/>
                    </a:cubicBezTo>
                    <a:cubicBezTo>
                      <a:pt x="234" y="177"/>
                      <a:pt x="213" y="118"/>
                      <a:pt x="142" y="95"/>
                    </a:cubicBezTo>
                    <a:cubicBezTo>
                      <a:pt x="56" y="114"/>
                      <a:pt x="47" y="104"/>
                      <a:pt x="29" y="180"/>
                    </a:cubicBezTo>
                    <a:cubicBezTo>
                      <a:pt x="18" y="410"/>
                      <a:pt x="19" y="325"/>
                      <a:pt x="19" y="435"/>
                    </a:cubicBezTo>
                    <a:lnTo>
                      <a:pt x="24" y="87"/>
                    </a:lnTo>
                  </a:path>
                </a:pathLst>
              </a:custGeom>
              <a:solidFill>
                <a:srgbClr val="99CC00"/>
              </a:solidFill>
              <a:ln w="19050">
                <a:solidFill>
                  <a:schemeClr val="tx1"/>
                </a:solidFill>
                <a:round/>
                <a:headEnd/>
                <a:tailEnd/>
              </a:ln>
            </p:spPr>
            <p:txBody>
              <a:bodyPr wrap="none" anchor="ctr"/>
              <a:lstStyle/>
              <a:p>
                <a:endParaRPr lang="en-US"/>
              </a:p>
            </p:txBody>
          </p:sp>
          <p:sp>
            <p:nvSpPr>
              <p:cNvPr id="54340" name="Freeform 100"/>
              <p:cNvSpPr>
                <a:spLocks/>
              </p:cNvSpPr>
              <p:nvPr/>
            </p:nvSpPr>
            <p:spPr bwMode="auto">
              <a:xfrm>
                <a:off x="1584" y="2016"/>
                <a:ext cx="389" cy="510"/>
              </a:xfrm>
              <a:custGeom>
                <a:avLst/>
                <a:gdLst>
                  <a:gd name="T0" fmla="*/ 368 w 389"/>
                  <a:gd name="T1" fmla="*/ 321 h 510"/>
                  <a:gd name="T2" fmla="*/ 359 w 389"/>
                  <a:gd name="T3" fmla="*/ 189 h 510"/>
                  <a:gd name="T4" fmla="*/ 378 w 389"/>
                  <a:gd name="T5" fmla="*/ 133 h 510"/>
                  <a:gd name="T6" fmla="*/ 359 w 389"/>
                  <a:gd name="T7" fmla="*/ 48 h 510"/>
                  <a:gd name="T8" fmla="*/ 274 w 389"/>
                  <a:gd name="T9" fmla="*/ 0 h 510"/>
                  <a:gd name="T10" fmla="*/ 132 w 389"/>
                  <a:gd name="T11" fmla="*/ 10 h 510"/>
                  <a:gd name="T12" fmla="*/ 66 w 389"/>
                  <a:gd name="T13" fmla="*/ 85 h 510"/>
                  <a:gd name="T14" fmla="*/ 0 w 389"/>
                  <a:gd name="T15" fmla="*/ 265 h 510"/>
                  <a:gd name="T16" fmla="*/ 9 w 389"/>
                  <a:gd name="T17" fmla="*/ 236 h 510"/>
                  <a:gd name="T18" fmla="*/ 38 w 389"/>
                  <a:gd name="T19" fmla="*/ 218 h 510"/>
                  <a:gd name="T20" fmla="*/ 208 w 389"/>
                  <a:gd name="T21" fmla="*/ 104 h 510"/>
                  <a:gd name="T22" fmla="*/ 274 w 389"/>
                  <a:gd name="T23" fmla="*/ 114 h 510"/>
                  <a:gd name="T24" fmla="*/ 283 w 389"/>
                  <a:gd name="T25" fmla="*/ 142 h 510"/>
                  <a:gd name="T26" fmla="*/ 311 w 389"/>
                  <a:gd name="T27" fmla="*/ 161 h 510"/>
                  <a:gd name="T28" fmla="*/ 387 w 389"/>
                  <a:gd name="T29" fmla="*/ 369 h 510"/>
                  <a:gd name="T30" fmla="*/ 387 w 389"/>
                  <a:gd name="T31" fmla="*/ 510 h 5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9"/>
                  <a:gd name="T49" fmla="*/ 0 h 510"/>
                  <a:gd name="T50" fmla="*/ 389 w 389"/>
                  <a:gd name="T51" fmla="*/ 510 h 5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9" h="510">
                    <a:moveTo>
                      <a:pt x="368" y="321"/>
                    </a:moveTo>
                    <a:cubicBezTo>
                      <a:pt x="337" y="262"/>
                      <a:pt x="341" y="284"/>
                      <a:pt x="359" y="189"/>
                    </a:cubicBezTo>
                    <a:cubicBezTo>
                      <a:pt x="363" y="170"/>
                      <a:pt x="378" y="133"/>
                      <a:pt x="378" y="133"/>
                    </a:cubicBezTo>
                    <a:cubicBezTo>
                      <a:pt x="373" y="104"/>
                      <a:pt x="380" y="69"/>
                      <a:pt x="359" y="48"/>
                    </a:cubicBezTo>
                    <a:cubicBezTo>
                      <a:pt x="328" y="17"/>
                      <a:pt x="309" y="12"/>
                      <a:pt x="274" y="0"/>
                    </a:cubicBezTo>
                    <a:cubicBezTo>
                      <a:pt x="227" y="3"/>
                      <a:pt x="179" y="2"/>
                      <a:pt x="132" y="10"/>
                    </a:cubicBezTo>
                    <a:cubicBezTo>
                      <a:pt x="104" y="15"/>
                      <a:pt x="74" y="73"/>
                      <a:pt x="66" y="85"/>
                    </a:cubicBezTo>
                    <a:cubicBezTo>
                      <a:pt x="43" y="118"/>
                      <a:pt x="0" y="224"/>
                      <a:pt x="0" y="265"/>
                    </a:cubicBezTo>
                    <a:cubicBezTo>
                      <a:pt x="0" y="275"/>
                      <a:pt x="3" y="244"/>
                      <a:pt x="9" y="236"/>
                    </a:cubicBezTo>
                    <a:cubicBezTo>
                      <a:pt x="16" y="227"/>
                      <a:pt x="28" y="224"/>
                      <a:pt x="38" y="218"/>
                    </a:cubicBezTo>
                    <a:cubicBezTo>
                      <a:pt x="85" y="154"/>
                      <a:pt x="133" y="124"/>
                      <a:pt x="208" y="104"/>
                    </a:cubicBezTo>
                    <a:cubicBezTo>
                      <a:pt x="230" y="107"/>
                      <a:pt x="254" y="104"/>
                      <a:pt x="274" y="114"/>
                    </a:cubicBezTo>
                    <a:cubicBezTo>
                      <a:pt x="283" y="118"/>
                      <a:pt x="277" y="134"/>
                      <a:pt x="283" y="142"/>
                    </a:cubicBezTo>
                    <a:cubicBezTo>
                      <a:pt x="290" y="151"/>
                      <a:pt x="302" y="155"/>
                      <a:pt x="311" y="161"/>
                    </a:cubicBezTo>
                    <a:cubicBezTo>
                      <a:pt x="334" y="227"/>
                      <a:pt x="383" y="297"/>
                      <a:pt x="387" y="369"/>
                    </a:cubicBezTo>
                    <a:cubicBezTo>
                      <a:pt x="389" y="416"/>
                      <a:pt x="387" y="463"/>
                      <a:pt x="387" y="510"/>
                    </a:cubicBezTo>
                  </a:path>
                </a:pathLst>
              </a:custGeom>
              <a:solidFill>
                <a:srgbClr val="99CC00"/>
              </a:solidFill>
              <a:ln w="19050">
                <a:solidFill>
                  <a:schemeClr val="tx1"/>
                </a:solidFill>
                <a:round/>
                <a:headEnd/>
                <a:tailEnd/>
              </a:ln>
            </p:spPr>
            <p:txBody>
              <a:bodyPr wrap="none" anchor="ctr"/>
              <a:lstStyle/>
              <a:p>
                <a:endParaRPr lang="en-US"/>
              </a:p>
            </p:txBody>
          </p:sp>
          <p:sp>
            <p:nvSpPr>
              <p:cNvPr id="54341" name="Freeform 101"/>
              <p:cNvSpPr>
                <a:spLocks/>
              </p:cNvSpPr>
              <p:nvPr/>
            </p:nvSpPr>
            <p:spPr bwMode="auto">
              <a:xfrm>
                <a:off x="1992" y="2021"/>
                <a:ext cx="406" cy="396"/>
              </a:xfrm>
              <a:custGeom>
                <a:avLst/>
                <a:gdLst>
                  <a:gd name="T0" fmla="*/ 0 w 406"/>
                  <a:gd name="T1" fmla="*/ 340 h 396"/>
                  <a:gd name="T2" fmla="*/ 19 w 406"/>
                  <a:gd name="T3" fmla="*/ 94 h 396"/>
                  <a:gd name="T4" fmla="*/ 29 w 406"/>
                  <a:gd name="T5" fmla="*/ 56 h 396"/>
                  <a:gd name="T6" fmla="*/ 57 w 406"/>
                  <a:gd name="T7" fmla="*/ 47 h 396"/>
                  <a:gd name="T8" fmla="*/ 161 w 406"/>
                  <a:gd name="T9" fmla="*/ 0 h 396"/>
                  <a:gd name="T10" fmla="*/ 303 w 406"/>
                  <a:gd name="T11" fmla="*/ 28 h 396"/>
                  <a:gd name="T12" fmla="*/ 378 w 406"/>
                  <a:gd name="T13" fmla="*/ 198 h 396"/>
                  <a:gd name="T14" fmla="*/ 388 w 406"/>
                  <a:gd name="T15" fmla="*/ 226 h 396"/>
                  <a:gd name="T16" fmla="*/ 397 w 406"/>
                  <a:gd name="T17" fmla="*/ 274 h 396"/>
                  <a:gd name="T18" fmla="*/ 378 w 406"/>
                  <a:gd name="T19" fmla="*/ 245 h 396"/>
                  <a:gd name="T20" fmla="*/ 331 w 406"/>
                  <a:gd name="T21" fmla="*/ 160 h 396"/>
                  <a:gd name="T22" fmla="*/ 321 w 406"/>
                  <a:gd name="T23" fmla="*/ 132 h 396"/>
                  <a:gd name="T24" fmla="*/ 293 w 406"/>
                  <a:gd name="T25" fmla="*/ 122 h 396"/>
                  <a:gd name="T26" fmla="*/ 199 w 406"/>
                  <a:gd name="T27" fmla="*/ 75 h 396"/>
                  <a:gd name="T28" fmla="*/ 114 w 406"/>
                  <a:gd name="T29" fmla="*/ 94 h 396"/>
                  <a:gd name="T30" fmla="*/ 95 w 406"/>
                  <a:gd name="T31" fmla="*/ 122 h 396"/>
                  <a:gd name="T32" fmla="*/ 66 w 406"/>
                  <a:gd name="T33" fmla="*/ 141 h 396"/>
                  <a:gd name="T34" fmla="*/ 29 w 406"/>
                  <a:gd name="T35" fmla="*/ 236 h 396"/>
                  <a:gd name="T36" fmla="*/ 0 w 406"/>
                  <a:gd name="T37" fmla="*/ 340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96"/>
                  <a:gd name="T59" fmla="*/ 406 w 406"/>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96">
                    <a:moveTo>
                      <a:pt x="0" y="340"/>
                    </a:moveTo>
                    <a:cubicBezTo>
                      <a:pt x="3" y="302"/>
                      <a:pt x="11" y="148"/>
                      <a:pt x="19" y="94"/>
                    </a:cubicBezTo>
                    <a:cubicBezTo>
                      <a:pt x="21" y="81"/>
                      <a:pt x="21" y="66"/>
                      <a:pt x="29" y="56"/>
                    </a:cubicBezTo>
                    <a:cubicBezTo>
                      <a:pt x="35" y="48"/>
                      <a:pt x="48" y="51"/>
                      <a:pt x="57" y="47"/>
                    </a:cubicBezTo>
                    <a:cubicBezTo>
                      <a:pt x="96" y="30"/>
                      <a:pt x="119" y="10"/>
                      <a:pt x="161" y="0"/>
                    </a:cubicBezTo>
                    <a:cubicBezTo>
                      <a:pt x="221" y="6"/>
                      <a:pt x="250" y="12"/>
                      <a:pt x="303" y="28"/>
                    </a:cubicBezTo>
                    <a:cubicBezTo>
                      <a:pt x="323" y="93"/>
                      <a:pt x="340" y="140"/>
                      <a:pt x="378" y="198"/>
                    </a:cubicBezTo>
                    <a:cubicBezTo>
                      <a:pt x="383" y="206"/>
                      <a:pt x="386" y="216"/>
                      <a:pt x="388" y="226"/>
                    </a:cubicBezTo>
                    <a:cubicBezTo>
                      <a:pt x="392" y="242"/>
                      <a:pt x="406" y="288"/>
                      <a:pt x="397" y="274"/>
                    </a:cubicBezTo>
                    <a:cubicBezTo>
                      <a:pt x="391" y="264"/>
                      <a:pt x="384" y="255"/>
                      <a:pt x="378" y="245"/>
                    </a:cubicBezTo>
                    <a:cubicBezTo>
                      <a:pt x="369" y="196"/>
                      <a:pt x="378" y="177"/>
                      <a:pt x="331" y="160"/>
                    </a:cubicBezTo>
                    <a:cubicBezTo>
                      <a:pt x="328" y="151"/>
                      <a:pt x="328" y="139"/>
                      <a:pt x="321" y="132"/>
                    </a:cubicBezTo>
                    <a:cubicBezTo>
                      <a:pt x="314" y="125"/>
                      <a:pt x="302" y="126"/>
                      <a:pt x="293" y="122"/>
                    </a:cubicBezTo>
                    <a:cubicBezTo>
                      <a:pt x="259" y="108"/>
                      <a:pt x="233" y="87"/>
                      <a:pt x="199" y="75"/>
                    </a:cubicBezTo>
                    <a:cubicBezTo>
                      <a:pt x="171" y="81"/>
                      <a:pt x="140" y="82"/>
                      <a:pt x="114" y="94"/>
                    </a:cubicBezTo>
                    <a:cubicBezTo>
                      <a:pt x="104" y="99"/>
                      <a:pt x="103" y="114"/>
                      <a:pt x="95" y="122"/>
                    </a:cubicBezTo>
                    <a:cubicBezTo>
                      <a:pt x="87" y="130"/>
                      <a:pt x="76" y="135"/>
                      <a:pt x="66" y="141"/>
                    </a:cubicBezTo>
                    <a:cubicBezTo>
                      <a:pt x="47" y="172"/>
                      <a:pt x="35" y="199"/>
                      <a:pt x="29" y="236"/>
                    </a:cubicBezTo>
                    <a:cubicBezTo>
                      <a:pt x="7" y="362"/>
                      <a:pt x="30" y="396"/>
                      <a:pt x="0" y="340"/>
                    </a:cubicBezTo>
                    <a:close/>
                  </a:path>
                </a:pathLst>
              </a:custGeom>
              <a:solidFill>
                <a:srgbClr val="99CC00"/>
              </a:solidFill>
              <a:ln w="19050">
                <a:solidFill>
                  <a:schemeClr val="tx1"/>
                </a:solidFill>
                <a:round/>
                <a:headEnd/>
                <a:tailEnd/>
              </a:ln>
            </p:spPr>
            <p:txBody>
              <a:bodyPr wrap="none" anchor="ctr"/>
              <a:lstStyle/>
              <a:p>
                <a:endParaRPr lang="en-US"/>
              </a:p>
            </p:txBody>
          </p:sp>
          <p:sp>
            <p:nvSpPr>
              <p:cNvPr id="54342" name="Freeform 102"/>
              <p:cNvSpPr>
                <a:spLocks/>
              </p:cNvSpPr>
              <p:nvPr/>
            </p:nvSpPr>
            <p:spPr bwMode="auto">
              <a:xfrm>
                <a:off x="1671" y="1691"/>
                <a:ext cx="319" cy="358"/>
              </a:xfrm>
              <a:custGeom>
                <a:avLst/>
                <a:gdLst>
                  <a:gd name="T0" fmla="*/ 303 w 319"/>
                  <a:gd name="T1" fmla="*/ 103 h 358"/>
                  <a:gd name="T2" fmla="*/ 246 w 319"/>
                  <a:gd name="T3" fmla="*/ 65 h 358"/>
                  <a:gd name="T4" fmla="*/ 227 w 319"/>
                  <a:gd name="T5" fmla="*/ 37 h 358"/>
                  <a:gd name="T6" fmla="*/ 161 w 319"/>
                  <a:gd name="T7" fmla="*/ 9 h 358"/>
                  <a:gd name="T8" fmla="*/ 29 w 319"/>
                  <a:gd name="T9" fmla="*/ 84 h 358"/>
                  <a:gd name="T10" fmla="*/ 19 w 319"/>
                  <a:gd name="T11" fmla="*/ 150 h 358"/>
                  <a:gd name="T12" fmla="*/ 104 w 319"/>
                  <a:gd name="T13" fmla="*/ 84 h 358"/>
                  <a:gd name="T14" fmla="*/ 133 w 319"/>
                  <a:gd name="T15" fmla="*/ 75 h 358"/>
                  <a:gd name="T16" fmla="*/ 189 w 319"/>
                  <a:gd name="T17" fmla="*/ 84 h 358"/>
                  <a:gd name="T18" fmla="*/ 246 w 319"/>
                  <a:gd name="T19" fmla="*/ 122 h 358"/>
                  <a:gd name="T20" fmla="*/ 274 w 319"/>
                  <a:gd name="T21" fmla="*/ 179 h 358"/>
                  <a:gd name="T22" fmla="*/ 293 w 319"/>
                  <a:gd name="T23" fmla="*/ 358 h 3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58"/>
                  <a:gd name="T38" fmla="*/ 319 w 319"/>
                  <a:gd name="T39" fmla="*/ 358 h 3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58">
                    <a:moveTo>
                      <a:pt x="303" y="103"/>
                    </a:moveTo>
                    <a:cubicBezTo>
                      <a:pt x="256" y="33"/>
                      <a:pt x="319" y="114"/>
                      <a:pt x="246" y="65"/>
                    </a:cubicBezTo>
                    <a:cubicBezTo>
                      <a:pt x="237" y="59"/>
                      <a:pt x="235" y="45"/>
                      <a:pt x="227" y="37"/>
                    </a:cubicBezTo>
                    <a:cubicBezTo>
                      <a:pt x="205" y="15"/>
                      <a:pt x="191" y="16"/>
                      <a:pt x="161" y="9"/>
                    </a:cubicBezTo>
                    <a:cubicBezTo>
                      <a:pt x="53" y="18"/>
                      <a:pt x="56" y="0"/>
                      <a:pt x="29" y="84"/>
                    </a:cubicBezTo>
                    <a:cubicBezTo>
                      <a:pt x="26" y="106"/>
                      <a:pt x="0" y="138"/>
                      <a:pt x="19" y="150"/>
                    </a:cubicBezTo>
                    <a:cubicBezTo>
                      <a:pt x="41" y="164"/>
                      <a:pt x="88" y="95"/>
                      <a:pt x="104" y="84"/>
                    </a:cubicBezTo>
                    <a:cubicBezTo>
                      <a:pt x="112" y="78"/>
                      <a:pt x="123" y="78"/>
                      <a:pt x="133" y="75"/>
                    </a:cubicBezTo>
                    <a:cubicBezTo>
                      <a:pt x="152" y="78"/>
                      <a:pt x="172" y="77"/>
                      <a:pt x="189" y="84"/>
                    </a:cubicBezTo>
                    <a:cubicBezTo>
                      <a:pt x="210" y="93"/>
                      <a:pt x="246" y="122"/>
                      <a:pt x="246" y="122"/>
                    </a:cubicBezTo>
                    <a:cubicBezTo>
                      <a:pt x="252" y="142"/>
                      <a:pt x="269" y="158"/>
                      <a:pt x="274" y="179"/>
                    </a:cubicBezTo>
                    <a:cubicBezTo>
                      <a:pt x="284" y="225"/>
                      <a:pt x="293" y="305"/>
                      <a:pt x="293" y="358"/>
                    </a:cubicBezTo>
                  </a:path>
                </a:pathLst>
              </a:custGeom>
              <a:solidFill>
                <a:srgbClr val="99CC00"/>
              </a:solidFill>
              <a:ln w="19050">
                <a:solidFill>
                  <a:schemeClr val="tx1"/>
                </a:solidFill>
                <a:round/>
                <a:headEnd/>
                <a:tailEnd/>
              </a:ln>
            </p:spPr>
            <p:txBody>
              <a:bodyPr wrap="none" anchor="ctr"/>
              <a:lstStyle/>
              <a:p>
                <a:endParaRPr lang="en-US"/>
              </a:p>
            </p:txBody>
          </p:sp>
          <p:sp>
            <p:nvSpPr>
              <p:cNvPr id="54343" name="Freeform 103"/>
              <p:cNvSpPr>
                <a:spLocks/>
              </p:cNvSpPr>
              <p:nvPr/>
            </p:nvSpPr>
            <p:spPr bwMode="auto">
              <a:xfrm>
                <a:off x="1920" y="1407"/>
                <a:ext cx="56" cy="177"/>
              </a:xfrm>
              <a:custGeom>
                <a:avLst/>
                <a:gdLst>
                  <a:gd name="T0" fmla="*/ 24 w 69"/>
                  <a:gd name="T1" fmla="*/ 334 h 151"/>
                  <a:gd name="T2" fmla="*/ 6 w 69"/>
                  <a:gd name="T3" fmla="*/ 63 h 151"/>
                  <a:gd name="T4" fmla="*/ 0 w 69"/>
                  <a:gd name="T5" fmla="*/ 0 h 151"/>
                  <a:gd name="T6" fmla="*/ 0 60000 65536"/>
                  <a:gd name="T7" fmla="*/ 0 60000 65536"/>
                  <a:gd name="T8" fmla="*/ 0 60000 65536"/>
                  <a:gd name="T9" fmla="*/ 0 w 69"/>
                  <a:gd name="T10" fmla="*/ 0 h 151"/>
                  <a:gd name="T11" fmla="*/ 69 w 69"/>
                  <a:gd name="T12" fmla="*/ 151 h 151"/>
                </a:gdLst>
                <a:ahLst/>
                <a:cxnLst>
                  <a:cxn ang="T6">
                    <a:pos x="T0" y="T1"/>
                  </a:cxn>
                  <a:cxn ang="T7">
                    <a:pos x="T2" y="T3"/>
                  </a:cxn>
                  <a:cxn ang="T8">
                    <a:pos x="T4" y="T5"/>
                  </a:cxn>
                </a:cxnLst>
                <a:rect l="T9" t="T10" r="T11" b="T12"/>
                <a:pathLst>
                  <a:path w="69" h="151">
                    <a:moveTo>
                      <a:pt x="67" y="151"/>
                    </a:moveTo>
                    <a:cubicBezTo>
                      <a:pt x="54" y="63"/>
                      <a:pt x="69" y="103"/>
                      <a:pt x="19" y="28"/>
                    </a:cubicBezTo>
                    <a:cubicBezTo>
                      <a:pt x="13" y="19"/>
                      <a:pt x="0" y="0"/>
                      <a:pt x="0" y="0"/>
                    </a:cubicBezTo>
                  </a:path>
                </a:pathLst>
              </a:custGeom>
              <a:noFill/>
              <a:ln w="19050">
                <a:solidFill>
                  <a:schemeClr val="tx1"/>
                </a:solidFill>
                <a:round/>
                <a:headEnd/>
                <a:tailEnd/>
              </a:ln>
            </p:spPr>
            <p:txBody>
              <a:bodyPr wrap="none" anchor="ctr"/>
              <a:lstStyle/>
              <a:p>
                <a:endParaRPr lang="en-US"/>
              </a:p>
            </p:txBody>
          </p:sp>
          <p:sp>
            <p:nvSpPr>
              <p:cNvPr id="54344" name="Freeform 104"/>
              <p:cNvSpPr>
                <a:spLocks/>
              </p:cNvSpPr>
              <p:nvPr/>
            </p:nvSpPr>
            <p:spPr bwMode="auto">
              <a:xfrm>
                <a:off x="1889" y="1558"/>
                <a:ext cx="85" cy="123"/>
              </a:xfrm>
              <a:custGeom>
                <a:avLst/>
                <a:gdLst>
                  <a:gd name="T0" fmla="*/ 85 w 85"/>
                  <a:gd name="T1" fmla="*/ 123 h 123"/>
                  <a:gd name="T2" fmla="*/ 0 w 85"/>
                  <a:gd name="T3" fmla="*/ 0 h 123"/>
                  <a:gd name="T4" fmla="*/ 0 60000 65536"/>
                  <a:gd name="T5" fmla="*/ 0 60000 65536"/>
                  <a:gd name="T6" fmla="*/ 0 w 85"/>
                  <a:gd name="T7" fmla="*/ 0 h 123"/>
                  <a:gd name="T8" fmla="*/ 85 w 85"/>
                  <a:gd name="T9" fmla="*/ 123 h 123"/>
                </a:gdLst>
                <a:ahLst/>
                <a:cxnLst>
                  <a:cxn ang="T4">
                    <a:pos x="T0" y="T1"/>
                  </a:cxn>
                  <a:cxn ang="T5">
                    <a:pos x="T2" y="T3"/>
                  </a:cxn>
                </a:cxnLst>
                <a:rect l="T6" t="T7" r="T8" b="T9"/>
                <a:pathLst>
                  <a:path w="85" h="123">
                    <a:moveTo>
                      <a:pt x="85" y="123"/>
                    </a:moveTo>
                    <a:cubicBezTo>
                      <a:pt x="64" y="45"/>
                      <a:pt x="45" y="45"/>
                      <a:pt x="0" y="0"/>
                    </a:cubicBezTo>
                  </a:path>
                </a:pathLst>
              </a:custGeom>
              <a:noFill/>
              <a:ln w="19050">
                <a:solidFill>
                  <a:schemeClr val="tx1"/>
                </a:solidFill>
                <a:round/>
                <a:headEnd/>
                <a:tailEnd/>
              </a:ln>
            </p:spPr>
            <p:txBody>
              <a:bodyPr wrap="none" anchor="ctr"/>
              <a:lstStyle/>
              <a:p>
                <a:endParaRPr lang="en-US"/>
              </a:p>
            </p:txBody>
          </p:sp>
          <p:sp>
            <p:nvSpPr>
              <p:cNvPr id="54345" name="Freeform 105"/>
              <p:cNvSpPr>
                <a:spLocks/>
              </p:cNvSpPr>
              <p:nvPr/>
            </p:nvSpPr>
            <p:spPr bwMode="auto">
              <a:xfrm>
                <a:off x="1983" y="1426"/>
                <a:ext cx="94" cy="132"/>
              </a:xfrm>
              <a:custGeom>
                <a:avLst/>
                <a:gdLst>
                  <a:gd name="T0" fmla="*/ 0 w 94"/>
                  <a:gd name="T1" fmla="*/ 132 h 132"/>
                  <a:gd name="T2" fmla="*/ 94 w 94"/>
                  <a:gd name="T3" fmla="*/ 0 h 132"/>
                  <a:gd name="T4" fmla="*/ 0 60000 65536"/>
                  <a:gd name="T5" fmla="*/ 0 60000 65536"/>
                  <a:gd name="T6" fmla="*/ 0 w 94"/>
                  <a:gd name="T7" fmla="*/ 0 h 132"/>
                  <a:gd name="T8" fmla="*/ 94 w 94"/>
                  <a:gd name="T9" fmla="*/ 132 h 132"/>
                </a:gdLst>
                <a:ahLst/>
                <a:cxnLst>
                  <a:cxn ang="T4">
                    <a:pos x="T0" y="T1"/>
                  </a:cxn>
                  <a:cxn ang="T5">
                    <a:pos x="T2" y="T3"/>
                  </a:cxn>
                </a:cxnLst>
                <a:rect l="T6" t="T7" r="T8" b="T9"/>
                <a:pathLst>
                  <a:path w="94" h="132">
                    <a:moveTo>
                      <a:pt x="0" y="132"/>
                    </a:moveTo>
                    <a:cubicBezTo>
                      <a:pt x="12" y="81"/>
                      <a:pt x="24" y="0"/>
                      <a:pt x="94" y="0"/>
                    </a:cubicBezTo>
                  </a:path>
                </a:pathLst>
              </a:custGeom>
              <a:noFill/>
              <a:ln w="19050">
                <a:solidFill>
                  <a:schemeClr val="tx1"/>
                </a:solidFill>
                <a:round/>
                <a:headEnd/>
                <a:tailEnd/>
              </a:ln>
            </p:spPr>
            <p:txBody>
              <a:bodyPr wrap="none" anchor="ctr"/>
              <a:lstStyle/>
              <a:p>
                <a:endParaRPr lang="en-US"/>
              </a:p>
            </p:txBody>
          </p:sp>
          <p:sp>
            <p:nvSpPr>
              <p:cNvPr id="54346" name="Freeform 106"/>
              <p:cNvSpPr>
                <a:spLocks/>
              </p:cNvSpPr>
              <p:nvPr/>
            </p:nvSpPr>
            <p:spPr bwMode="auto">
              <a:xfrm>
                <a:off x="2021" y="1671"/>
                <a:ext cx="85" cy="85"/>
              </a:xfrm>
              <a:custGeom>
                <a:avLst/>
                <a:gdLst>
                  <a:gd name="T0" fmla="*/ 0 w 85"/>
                  <a:gd name="T1" fmla="*/ 85 h 85"/>
                  <a:gd name="T2" fmla="*/ 9 w 85"/>
                  <a:gd name="T3" fmla="*/ 38 h 85"/>
                  <a:gd name="T4" fmla="*/ 85 w 85"/>
                  <a:gd name="T5" fmla="*/ 0 h 85"/>
                  <a:gd name="T6" fmla="*/ 0 60000 65536"/>
                  <a:gd name="T7" fmla="*/ 0 60000 65536"/>
                  <a:gd name="T8" fmla="*/ 0 60000 65536"/>
                  <a:gd name="T9" fmla="*/ 0 w 85"/>
                  <a:gd name="T10" fmla="*/ 0 h 85"/>
                  <a:gd name="T11" fmla="*/ 85 w 85"/>
                  <a:gd name="T12" fmla="*/ 85 h 85"/>
                </a:gdLst>
                <a:ahLst/>
                <a:cxnLst>
                  <a:cxn ang="T6">
                    <a:pos x="T0" y="T1"/>
                  </a:cxn>
                  <a:cxn ang="T7">
                    <a:pos x="T2" y="T3"/>
                  </a:cxn>
                  <a:cxn ang="T8">
                    <a:pos x="T4" y="T5"/>
                  </a:cxn>
                </a:cxnLst>
                <a:rect l="T9" t="T10" r="T11" b="T12"/>
                <a:pathLst>
                  <a:path w="85" h="85">
                    <a:moveTo>
                      <a:pt x="0" y="85"/>
                    </a:moveTo>
                    <a:cubicBezTo>
                      <a:pt x="3" y="69"/>
                      <a:pt x="1" y="52"/>
                      <a:pt x="9" y="38"/>
                    </a:cubicBezTo>
                    <a:cubicBezTo>
                      <a:pt x="21" y="16"/>
                      <a:pt x="64" y="11"/>
                      <a:pt x="85" y="0"/>
                    </a:cubicBezTo>
                  </a:path>
                </a:pathLst>
              </a:custGeom>
              <a:noFill/>
              <a:ln w="19050">
                <a:solidFill>
                  <a:schemeClr val="tx1"/>
                </a:solidFill>
                <a:round/>
                <a:headEnd/>
                <a:tailEnd/>
              </a:ln>
            </p:spPr>
            <p:txBody>
              <a:bodyPr wrap="none" anchor="ctr"/>
              <a:lstStyle/>
              <a:p>
                <a:endParaRPr lang="en-US"/>
              </a:p>
            </p:txBody>
          </p:sp>
        </p:grpSp>
        <p:pic>
          <p:nvPicPr>
            <p:cNvPr id="54335" name="Picture 107"/>
            <p:cNvPicPr>
              <a:picLocks noChangeAspect="1" noChangeArrowheads="1"/>
            </p:cNvPicPr>
            <p:nvPr/>
          </p:nvPicPr>
          <p:blipFill>
            <a:blip r:embed="rId3" cstate="print"/>
            <a:srcRect l="923" r="925"/>
            <a:stretch>
              <a:fillRect/>
            </a:stretch>
          </p:blipFill>
          <p:spPr bwMode="auto">
            <a:xfrm>
              <a:off x="2157" y="2818"/>
              <a:ext cx="562" cy="165"/>
            </a:xfrm>
            <a:prstGeom prst="rect">
              <a:avLst/>
            </a:prstGeom>
            <a:noFill/>
            <a:ln w="19050">
              <a:solidFill>
                <a:schemeClr val="tx1"/>
              </a:solidFill>
              <a:miter lim="800000"/>
              <a:headEnd/>
              <a:tailEnd/>
            </a:ln>
          </p:spPr>
        </p:pic>
        <p:pic>
          <p:nvPicPr>
            <p:cNvPr id="54336" name="Picture 108"/>
            <p:cNvPicPr>
              <a:picLocks noChangeAspect="1" noChangeArrowheads="1"/>
            </p:cNvPicPr>
            <p:nvPr/>
          </p:nvPicPr>
          <p:blipFill>
            <a:blip r:embed="rId3" cstate="print"/>
            <a:srcRect l="923" r="925"/>
            <a:stretch>
              <a:fillRect/>
            </a:stretch>
          </p:blipFill>
          <p:spPr bwMode="auto">
            <a:xfrm>
              <a:off x="2485" y="2818"/>
              <a:ext cx="562" cy="165"/>
            </a:xfrm>
            <a:prstGeom prst="rect">
              <a:avLst/>
            </a:prstGeom>
            <a:noFill/>
            <a:ln w="19050">
              <a:solidFill>
                <a:schemeClr val="tx1"/>
              </a:solidFill>
              <a:miter lim="800000"/>
              <a:headEnd/>
              <a:tailEnd/>
            </a:ln>
          </p:spPr>
        </p:pic>
        <p:sp>
          <p:nvSpPr>
            <p:cNvPr id="54337" name="Freeform 109" descr="60%"/>
            <p:cNvSpPr>
              <a:spLocks/>
            </p:cNvSpPr>
            <p:nvPr/>
          </p:nvSpPr>
          <p:spPr bwMode="auto">
            <a:xfrm>
              <a:off x="2147" y="2822"/>
              <a:ext cx="87" cy="233"/>
            </a:xfrm>
            <a:custGeom>
              <a:avLst/>
              <a:gdLst>
                <a:gd name="T0" fmla="*/ 820 w 951"/>
                <a:gd name="T1" fmla="*/ 25 h 124"/>
                <a:gd name="T2" fmla="*/ 397 w 951"/>
                <a:gd name="T3" fmla="*/ 86 h 124"/>
                <a:gd name="T4" fmla="*/ 30 w 951"/>
                <a:gd name="T5" fmla="*/ 116 h 124"/>
                <a:gd name="T6" fmla="*/ 3 w 951"/>
                <a:gd name="T7" fmla="*/ 127 h 124"/>
                <a:gd name="T8" fmla="*/ 22 w 951"/>
                <a:gd name="T9" fmla="*/ 147 h 124"/>
                <a:gd name="T10" fmla="*/ 58 w 951"/>
                <a:gd name="T11" fmla="*/ 157 h 124"/>
                <a:gd name="T12" fmla="*/ 573 w 951"/>
                <a:gd name="T13" fmla="*/ 157 h 124"/>
                <a:gd name="T14" fmla="*/ 629 w 951"/>
                <a:gd name="T15" fmla="*/ 147 h 124"/>
                <a:gd name="T16" fmla="*/ 650 w 951"/>
                <a:gd name="T17" fmla="*/ 127 h 124"/>
                <a:gd name="T18" fmla="*/ 679 w 951"/>
                <a:gd name="T19" fmla="*/ 116 h 124"/>
                <a:gd name="T20" fmla="*/ 812 w 951"/>
                <a:gd name="T21" fmla="*/ 75 h 124"/>
                <a:gd name="T22" fmla="*/ 820 w 951"/>
                <a:gd name="T23" fmla="*/ 25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1"/>
                <a:gd name="T37" fmla="*/ 0 h 124"/>
                <a:gd name="T38" fmla="*/ 951 w 951"/>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1" h="124">
                  <a:moveTo>
                    <a:pt x="931" y="20"/>
                  </a:moveTo>
                  <a:cubicBezTo>
                    <a:pt x="771" y="38"/>
                    <a:pt x="612" y="59"/>
                    <a:pt x="451" y="68"/>
                  </a:cubicBezTo>
                  <a:cubicBezTo>
                    <a:pt x="320" y="94"/>
                    <a:pt x="167" y="87"/>
                    <a:pt x="35" y="92"/>
                  </a:cubicBezTo>
                  <a:cubicBezTo>
                    <a:pt x="24" y="95"/>
                    <a:pt x="6" y="90"/>
                    <a:pt x="3" y="100"/>
                  </a:cubicBezTo>
                  <a:cubicBezTo>
                    <a:pt x="0" y="109"/>
                    <a:pt x="18" y="113"/>
                    <a:pt x="27" y="116"/>
                  </a:cubicBezTo>
                  <a:cubicBezTo>
                    <a:pt x="40" y="121"/>
                    <a:pt x="54" y="121"/>
                    <a:pt x="67" y="124"/>
                  </a:cubicBezTo>
                  <a:cubicBezTo>
                    <a:pt x="348" y="113"/>
                    <a:pt x="421" y="110"/>
                    <a:pt x="651" y="124"/>
                  </a:cubicBezTo>
                  <a:cubicBezTo>
                    <a:pt x="672" y="121"/>
                    <a:pt x="694" y="122"/>
                    <a:pt x="715" y="116"/>
                  </a:cubicBezTo>
                  <a:cubicBezTo>
                    <a:pt x="724" y="113"/>
                    <a:pt x="730" y="104"/>
                    <a:pt x="739" y="100"/>
                  </a:cubicBezTo>
                  <a:cubicBezTo>
                    <a:pt x="749" y="96"/>
                    <a:pt x="760" y="94"/>
                    <a:pt x="771" y="92"/>
                  </a:cubicBezTo>
                  <a:cubicBezTo>
                    <a:pt x="827" y="82"/>
                    <a:pt x="871" y="77"/>
                    <a:pt x="923" y="60"/>
                  </a:cubicBezTo>
                  <a:cubicBezTo>
                    <a:pt x="940" y="8"/>
                    <a:pt x="951" y="0"/>
                    <a:pt x="931" y="20"/>
                  </a:cubicBezTo>
                  <a:close/>
                </a:path>
              </a:pathLst>
            </a:custGeom>
            <a:pattFill prst="pct60">
              <a:fgClr>
                <a:srgbClr val="996633"/>
              </a:fgClr>
              <a:bgClr>
                <a:srgbClr val="FFFFFF"/>
              </a:bgClr>
            </a:pattFill>
            <a:ln w="19050" cap="sq">
              <a:solidFill>
                <a:schemeClr val="tx1"/>
              </a:solidFill>
              <a:round/>
              <a:headEnd/>
              <a:tailEnd/>
            </a:ln>
          </p:spPr>
          <p:txBody>
            <a:bodyPr wrap="none" anchor="ctr">
              <a:spAutoFit/>
            </a:bodyPr>
            <a:lstStyle/>
            <a:p>
              <a:endParaRPr lang="en-US"/>
            </a:p>
          </p:txBody>
        </p:sp>
      </p:grpSp>
      <p:sp>
        <p:nvSpPr>
          <p:cNvPr id="54276" name="Rectangle 110"/>
          <p:cNvSpPr>
            <a:spLocks noChangeArrowheads="1"/>
          </p:cNvSpPr>
          <p:nvPr/>
        </p:nvSpPr>
        <p:spPr bwMode="auto">
          <a:xfrm>
            <a:off x="406400" y="1856581"/>
            <a:ext cx="11379200" cy="4038600"/>
          </a:xfrm>
          <a:prstGeom prst="rect">
            <a:avLst/>
          </a:prstGeom>
          <a:noFill/>
          <a:ln w="19050">
            <a:solidFill>
              <a:schemeClr val="tx1"/>
            </a:solidFill>
            <a:miter lim="800000"/>
            <a:headEnd/>
            <a:tailEnd/>
          </a:ln>
        </p:spPr>
        <p:txBody>
          <a:bodyPr wrap="none" anchor="ctr"/>
          <a:lstStyle/>
          <a:p>
            <a:endParaRPr lang="en-US"/>
          </a:p>
        </p:txBody>
      </p:sp>
      <p:sp>
        <p:nvSpPr>
          <p:cNvPr id="54277" name="Line 111"/>
          <p:cNvSpPr>
            <a:spLocks noChangeShapeType="1"/>
          </p:cNvSpPr>
          <p:nvPr/>
        </p:nvSpPr>
        <p:spPr bwMode="auto">
          <a:xfrm>
            <a:off x="2032000" y="1447800"/>
            <a:ext cx="0" cy="4038600"/>
          </a:xfrm>
          <a:prstGeom prst="line">
            <a:avLst/>
          </a:prstGeom>
          <a:noFill/>
          <a:ln w="28575">
            <a:solidFill>
              <a:schemeClr val="tx1"/>
            </a:solidFill>
            <a:prstDash val="solid"/>
            <a:round/>
            <a:headEnd/>
            <a:tailEnd/>
          </a:ln>
        </p:spPr>
        <p:txBody>
          <a:bodyPr/>
          <a:lstStyle/>
          <a:p>
            <a:endParaRPr lang="en-PH"/>
          </a:p>
        </p:txBody>
      </p:sp>
      <p:sp>
        <p:nvSpPr>
          <p:cNvPr id="54278" name="Line 112"/>
          <p:cNvSpPr>
            <a:spLocks noChangeShapeType="1"/>
          </p:cNvSpPr>
          <p:nvPr/>
        </p:nvSpPr>
        <p:spPr bwMode="auto">
          <a:xfrm>
            <a:off x="3352800" y="1447800"/>
            <a:ext cx="0" cy="4038600"/>
          </a:xfrm>
          <a:prstGeom prst="line">
            <a:avLst/>
          </a:prstGeom>
          <a:noFill/>
          <a:ln w="28575">
            <a:solidFill>
              <a:schemeClr val="tx1"/>
            </a:solidFill>
            <a:prstDash val="solid"/>
            <a:round/>
            <a:headEnd/>
            <a:tailEnd/>
          </a:ln>
        </p:spPr>
        <p:txBody>
          <a:bodyPr/>
          <a:lstStyle/>
          <a:p>
            <a:endParaRPr lang="en-PH"/>
          </a:p>
        </p:txBody>
      </p:sp>
      <p:sp>
        <p:nvSpPr>
          <p:cNvPr id="54279" name="Line 113"/>
          <p:cNvSpPr>
            <a:spLocks noChangeShapeType="1"/>
          </p:cNvSpPr>
          <p:nvPr/>
        </p:nvSpPr>
        <p:spPr bwMode="auto">
          <a:xfrm>
            <a:off x="6502400" y="1447800"/>
            <a:ext cx="0" cy="4038600"/>
          </a:xfrm>
          <a:prstGeom prst="line">
            <a:avLst/>
          </a:prstGeom>
          <a:noFill/>
          <a:ln w="28575">
            <a:solidFill>
              <a:schemeClr val="tx1"/>
            </a:solidFill>
            <a:prstDash val="solid"/>
            <a:round/>
            <a:headEnd/>
            <a:tailEnd/>
          </a:ln>
        </p:spPr>
        <p:txBody>
          <a:bodyPr/>
          <a:lstStyle/>
          <a:p>
            <a:endParaRPr lang="en-PH"/>
          </a:p>
        </p:txBody>
      </p:sp>
      <p:sp>
        <p:nvSpPr>
          <p:cNvPr id="54280" name="Line 114"/>
          <p:cNvSpPr>
            <a:spLocks noChangeShapeType="1"/>
          </p:cNvSpPr>
          <p:nvPr/>
        </p:nvSpPr>
        <p:spPr bwMode="auto">
          <a:xfrm>
            <a:off x="8331200" y="1447800"/>
            <a:ext cx="0" cy="4038600"/>
          </a:xfrm>
          <a:prstGeom prst="line">
            <a:avLst/>
          </a:prstGeom>
          <a:noFill/>
          <a:ln w="28575">
            <a:solidFill>
              <a:schemeClr val="tx1"/>
            </a:solidFill>
            <a:prstDash val="solid"/>
            <a:round/>
            <a:headEnd/>
            <a:tailEnd/>
          </a:ln>
        </p:spPr>
        <p:txBody>
          <a:bodyPr/>
          <a:lstStyle/>
          <a:p>
            <a:endParaRPr lang="en-PH"/>
          </a:p>
        </p:txBody>
      </p:sp>
      <p:sp>
        <p:nvSpPr>
          <p:cNvPr id="54281" name="Text Box 115"/>
          <p:cNvSpPr txBox="1">
            <a:spLocks noChangeArrowheads="1"/>
          </p:cNvSpPr>
          <p:nvPr/>
        </p:nvSpPr>
        <p:spPr bwMode="auto">
          <a:xfrm>
            <a:off x="2032000" y="1524001"/>
            <a:ext cx="1337493" cy="307777"/>
          </a:xfrm>
          <a:prstGeom prst="rect">
            <a:avLst/>
          </a:prstGeom>
          <a:solidFill>
            <a:schemeClr val="bg1"/>
          </a:solidFill>
          <a:ln w="9525">
            <a:solidFill>
              <a:schemeClr val="tx1"/>
            </a:solidFill>
            <a:miter lim="800000"/>
            <a:headEnd/>
            <a:tailEnd/>
          </a:ln>
        </p:spPr>
        <p:txBody>
          <a:bodyPr wrap="square">
            <a:spAutoFit/>
          </a:bodyPr>
          <a:lstStyle/>
          <a:p>
            <a:pPr algn="ctr">
              <a:spcBef>
                <a:spcPct val="50000"/>
              </a:spcBef>
            </a:pPr>
            <a:r>
              <a:rPr lang="en-US" sz="1400" b="1" dirty="0"/>
              <a:t>COASTAL</a:t>
            </a:r>
            <a:r>
              <a:rPr lang="en-US" sz="1400" b="1" dirty="0">
                <a:solidFill>
                  <a:srgbClr val="FFF917"/>
                </a:solidFill>
              </a:rPr>
              <a:t> </a:t>
            </a:r>
            <a:r>
              <a:rPr lang="en-US" sz="1400" b="1" dirty="0"/>
              <a:t>PLAIN</a:t>
            </a:r>
          </a:p>
        </p:txBody>
      </p:sp>
      <p:sp>
        <p:nvSpPr>
          <p:cNvPr id="54282" name="Text Box 116"/>
          <p:cNvSpPr txBox="1">
            <a:spLocks noChangeArrowheads="1"/>
          </p:cNvSpPr>
          <p:nvPr/>
        </p:nvSpPr>
        <p:spPr bwMode="auto">
          <a:xfrm>
            <a:off x="3357033" y="1524001"/>
            <a:ext cx="3139486" cy="338554"/>
          </a:xfrm>
          <a:prstGeom prst="rect">
            <a:avLst/>
          </a:prstGeom>
          <a:solidFill>
            <a:schemeClr val="bg1"/>
          </a:solidFill>
          <a:ln w="9525">
            <a:solidFill>
              <a:schemeClr val="tx1"/>
            </a:solidFill>
            <a:miter lim="800000"/>
            <a:headEnd/>
            <a:tailEnd/>
          </a:ln>
        </p:spPr>
        <p:txBody>
          <a:bodyPr wrap="square">
            <a:spAutoFit/>
          </a:bodyPr>
          <a:lstStyle/>
          <a:p>
            <a:pPr algn="ctr">
              <a:spcBef>
                <a:spcPct val="50000"/>
              </a:spcBef>
            </a:pPr>
            <a:r>
              <a:rPr lang="en-US" sz="1600" b="1" dirty="0"/>
              <a:t>ALLUVIAL PLAIN</a:t>
            </a:r>
          </a:p>
        </p:txBody>
      </p:sp>
      <p:sp>
        <p:nvSpPr>
          <p:cNvPr id="54283" name="Text Box 117"/>
          <p:cNvSpPr txBox="1">
            <a:spLocks noChangeArrowheads="1"/>
          </p:cNvSpPr>
          <p:nvPr/>
        </p:nvSpPr>
        <p:spPr bwMode="auto">
          <a:xfrm>
            <a:off x="6540325" y="1502535"/>
            <a:ext cx="1799953" cy="338554"/>
          </a:xfrm>
          <a:prstGeom prst="rect">
            <a:avLst/>
          </a:prstGeom>
          <a:solidFill>
            <a:schemeClr val="bg1"/>
          </a:solidFill>
          <a:ln w="9525">
            <a:solidFill>
              <a:schemeClr val="tx1"/>
            </a:solidFill>
            <a:miter lim="800000"/>
            <a:headEnd/>
            <a:tailEnd/>
          </a:ln>
        </p:spPr>
        <p:txBody>
          <a:bodyPr wrap="square">
            <a:spAutoFit/>
          </a:bodyPr>
          <a:lstStyle/>
          <a:p>
            <a:pPr algn="ctr">
              <a:spcBef>
                <a:spcPct val="50000"/>
              </a:spcBef>
            </a:pPr>
            <a:r>
              <a:rPr lang="en-US" sz="1600" b="1" dirty="0"/>
              <a:t>UPLAND</a:t>
            </a:r>
          </a:p>
        </p:txBody>
      </p:sp>
      <p:sp>
        <p:nvSpPr>
          <p:cNvPr id="54284" name="Text Box 118"/>
          <p:cNvSpPr txBox="1">
            <a:spLocks noChangeArrowheads="1"/>
          </p:cNvSpPr>
          <p:nvPr/>
        </p:nvSpPr>
        <p:spPr bwMode="auto">
          <a:xfrm>
            <a:off x="8331200" y="1524001"/>
            <a:ext cx="2743200" cy="33855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600" b="1" dirty="0"/>
              <a:t>HILLY TO MOUNTAINOUS</a:t>
            </a:r>
          </a:p>
        </p:txBody>
      </p:sp>
      <p:sp>
        <p:nvSpPr>
          <p:cNvPr id="54285" name="Line 119"/>
          <p:cNvSpPr>
            <a:spLocks noChangeShapeType="1"/>
          </p:cNvSpPr>
          <p:nvPr/>
        </p:nvSpPr>
        <p:spPr bwMode="auto">
          <a:xfrm>
            <a:off x="406400" y="1905000"/>
            <a:ext cx="11379200" cy="0"/>
          </a:xfrm>
          <a:prstGeom prst="line">
            <a:avLst/>
          </a:prstGeom>
          <a:noFill/>
          <a:ln w="38100">
            <a:solidFill>
              <a:schemeClr val="tx1"/>
            </a:solidFill>
            <a:prstDash val="solid"/>
            <a:round/>
            <a:headEnd/>
            <a:tailEnd/>
          </a:ln>
        </p:spPr>
        <p:txBody>
          <a:bodyPr/>
          <a:lstStyle/>
          <a:p>
            <a:endParaRPr lang="en-PH"/>
          </a:p>
        </p:txBody>
      </p:sp>
      <p:sp>
        <p:nvSpPr>
          <p:cNvPr id="104568" name="Text Box 120"/>
          <p:cNvSpPr txBox="1">
            <a:spLocks noChangeArrowheads="1"/>
          </p:cNvSpPr>
          <p:nvPr/>
        </p:nvSpPr>
        <p:spPr bwMode="auto">
          <a:xfrm>
            <a:off x="406399" y="1524001"/>
            <a:ext cx="1625601" cy="338554"/>
          </a:xfrm>
          <a:prstGeom prst="rect">
            <a:avLst/>
          </a:prstGeom>
          <a:solidFill>
            <a:schemeClr val="bg1"/>
          </a:solidFill>
          <a:ln w="9525">
            <a:solidFill>
              <a:schemeClr val="tx1"/>
            </a:solidFill>
            <a:miter lim="800000"/>
            <a:headEnd/>
            <a:tailEnd/>
          </a:ln>
          <a:effectLst/>
        </p:spPr>
        <p:txBody>
          <a:bodyPr wrap="square">
            <a:spAutoFit/>
          </a:bodyPr>
          <a:lstStyle/>
          <a:p>
            <a:pPr algn="ctr">
              <a:spcBef>
                <a:spcPct val="50000"/>
              </a:spcBef>
              <a:defRPr/>
            </a:pPr>
            <a:r>
              <a:rPr lang="en-US" sz="1600" b="1" dirty="0">
                <a:effectLst>
                  <a:outerShdw blurRad="38100" dist="38100" dir="2700000" algn="tl">
                    <a:srgbClr val="C0C0C0"/>
                  </a:outerShdw>
                </a:effectLst>
              </a:rPr>
              <a:t>LANDSCAPE</a:t>
            </a:r>
          </a:p>
        </p:txBody>
      </p:sp>
      <p:sp>
        <p:nvSpPr>
          <p:cNvPr id="104569" name="Text Box 121"/>
          <p:cNvSpPr txBox="1">
            <a:spLocks noChangeArrowheads="1"/>
          </p:cNvSpPr>
          <p:nvPr/>
        </p:nvSpPr>
        <p:spPr bwMode="auto">
          <a:xfrm>
            <a:off x="609600" y="2133601"/>
            <a:ext cx="1320800" cy="52322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dirty="0">
                <a:effectLst>
                  <a:outerShdw blurRad="38100" dist="38100" dir="2700000" algn="tl">
                    <a:srgbClr val="C0C0C0"/>
                  </a:outerShdw>
                </a:effectLst>
              </a:rPr>
              <a:t>WATER REGIME</a:t>
            </a:r>
          </a:p>
        </p:txBody>
      </p:sp>
      <p:sp>
        <p:nvSpPr>
          <p:cNvPr id="54288" name="Line 122"/>
          <p:cNvSpPr>
            <a:spLocks noChangeShapeType="1"/>
          </p:cNvSpPr>
          <p:nvPr/>
        </p:nvSpPr>
        <p:spPr bwMode="auto">
          <a:xfrm>
            <a:off x="406400" y="2971800"/>
            <a:ext cx="10160000" cy="0"/>
          </a:xfrm>
          <a:prstGeom prst="line">
            <a:avLst/>
          </a:prstGeom>
          <a:noFill/>
          <a:ln w="12700">
            <a:solidFill>
              <a:schemeClr val="tx1"/>
            </a:solidFill>
            <a:round/>
            <a:headEnd/>
            <a:tailEnd/>
          </a:ln>
        </p:spPr>
        <p:txBody>
          <a:bodyPr/>
          <a:lstStyle/>
          <a:p>
            <a:endParaRPr lang="en-PH"/>
          </a:p>
        </p:txBody>
      </p:sp>
      <p:sp>
        <p:nvSpPr>
          <p:cNvPr id="54289" name="Text Box 123"/>
          <p:cNvSpPr txBox="1">
            <a:spLocks noChangeArrowheads="1"/>
          </p:cNvSpPr>
          <p:nvPr/>
        </p:nvSpPr>
        <p:spPr bwMode="auto">
          <a:xfrm>
            <a:off x="2078327" y="1994083"/>
            <a:ext cx="1291166" cy="830997"/>
          </a:xfrm>
          <a:prstGeom prst="rect">
            <a:avLst/>
          </a:prstGeom>
          <a:noFill/>
          <a:ln w="9525">
            <a:noFill/>
            <a:miter lim="800000"/>
            <a:headEnd/>
            <a:tailEnd/>
          </a:ln>
        </p:spPr>
        <p:txBody>
          <a:bodyPr wrap="square">
            <a:spAutoFit/>
          </a:bodyPr>
          <a:lstStyle/>
          <a:p>
            <a:pPr>
              <a:spcBef>
                <a:spcPct val="50000"/>
              </a:spcBef>
            </a:pPr>
            <a:r>
              <a:rPr lang="en-US" sz="1200" b="1" dirty="0"/>
              <a:t>COASTAL AQUIFERS; SALTWATER  INTRUSION</a:t>
            </a:r>
          </a:p>
        </p:txBody>
      </p:sp>
      <p:sp>
        <p:nvSpPr>
          <p:cNvPr id="54290" name="Text Box 124"/>
          <p:cNvSpPr txBox="1">
            <a:spLocks noChangeArrowheads="1"/>
          </p:cNvSpPr>
          <p:nvPr/>
        </p:nvSpPr>
        <p:spPr bwMode="auto">
          <a:xfrm>
            <a:off x="3352800" y="1981201"/>
            <a:ext cx="3352800" cy="830997"/>
          </a:xfrm>
          <a:prstGeom prst="rect">
            <a:avLst/>
          </a:prstGeom>
          <a:noFill/>
          <a:ln w="9525">
            <a:noFill/>
            <a:miter lim="800000"/>
            <a:headEnd/>
            <a:tailEnd/>
          </a:ln>
        </p:spPr>
        <p:txBody>
          <a:bodyPr>
            <a:spAutoFit/>
          </a:bodyPr>
          <a:lstStyle/>
          <a:p>
            <a:pPr>
              <a:spcBef>
                <a:spcPct val="50000"/>
              </a:spcBef>
            </a:pPr>
            <a:r>
              <a:rPr lang="en-US" sz="1200" b="1" dirty="0"/>
              <a:t>RUNOFF DEPOSITION;  SHALLOW AQUIFERS;  RECHARGE AREA; WATER CONTAMINATION; IRRIGATION; DRAINAGE  &amp; FLOODING   SILTATION; RETURN FLOWS FROM IRRIGATION</a:t>
            </a:r>
          </a:p>
        </p:txBody>
      </p:sp>
      <p:sp>
        <p:nvSpPr>
          <p:cNvPr id="54291" name="Text Box 125"/>
          <p:cNvSpPr txBox="1">
            <a:spLocks noChangeArrowheads="1"/>
          </p:cNvSpPr>
          <p:nvPr/>
        </p:nvSpPr>
        <p:spPr bwMode="auto">
          <a:xfrm>
            <a:off x="6502400" y="1981201"/>
            <a:ext cx="1930400" cy="954107"/>
          </a:xfrm>
          <a:prstGeom prst="rect">
            <a:avLst/>
          </a:prstGeom>
          <a:noFill/>
          <a:ln w="9525">
            <a:noFill/>
            <a:miter lim="800000"/>
            <a:headEnd/>
            <a:tailEnd/>
          </a:ln>
        </p:spPr>
        <p:txBody>
          <a:bodyPr>
            <a:spAutoFit/>
          </a:bodyPr>
          <a:lstStyle/>
          <a:p>
            <a:pPr>
              <a:spcBef>
                <a:spcPct val="50000"/>
              </a:spcBef>
            </a:pPr>
            <a:r>
              <a:rPr lang="en-US" sz="1400" b="1" dirty="0"/>
              <a:t>RUNOFF &amp; REPLENISHMENT ZONE; DEEP WELL AREA; SPRINGS</a:t>
            </a:r>
          </a:p>
        </p:txBody>
      </p:sp>
      <p:sp>
        <p:nvSpPr>
          <p:cNvPr id="54292" name="Text Box 126"/>
          <p:cNvSpPr txBox="1">
            <a:spLocks noChangeArrowheads="1"/>
          </p:cNvSpPr>
          <p:nvPr/>
        </p:nvSpPr>
        <p:spPr bwMode="auto">
          <a:xfrm>
            <a:off x="8331200" y="1981201"/>
            <a:ext cx="2032000" cy="954107"/>
          </a:xfrm>
          <a:prstGeom prst="rect">
            <a:avLst/>
          </a:prstGeom>
          <a:noFill/>
          <a:ln w="9525">
            <a:noFill/>
            <a:miter lim="800000"/>
            <a:headEnd/>
            <a:tailEnd/>
          </a:ln>
        </p:spPr>
        <p:txBody>
          <a:bodyPr>
            <a:spAutoFit/>
          </a:bodyPr>
          <a:lstStyle/>
          <a:p>
            <a:pPr>
              <a:spcBef>
                <a:spcPct val="50000"/>
              </a:spcBef>
            </a:pPr>
            <a:r>
              <a:rPr lang="en-US" sz="1400" b="1" dirty="0"/>
              <a:t>RUNOFF &amp; REPLENISHMENT ZONE; DFFICULT AREA, HEADWATERS ZONE</a:t>
            </a:r>
          </a:p>
        </p:txBody>
      </p:sp>
      <p:sp>
        <p:nvSpPr>
          <p:cNvPr id="104575" name="Text Box 127"/>
          <p:cNvSpPr txBox="1">
            <a:spLocks noChangeArrowheads="1"/>
          </p:cNvSpPr>
          <p:nvPr/>
        </p:nvSpPr>
        <p:spPr bwMode="auto">
          <a:xfrm>
            <a:off x="508000" y="3276601"/>
            <a:ext cx="1422400" cy="923330"/>
          </a:xfrm>
          <a:prstGeom prst="rect">
            <a:avLst/>
          </a:prstGeom>
          <a:solidFill>
            <a:schemeClr val="bg1"/>
          </a:solidFill>
          <a:ln w="9525">
            <a:noFill/>
            <a:miter lim="800000"/>
            <a:headEnd/>
            <a:tailEnd/>
          </a:ln>
          <a:effectLst/>
        </p:spPr>
        <p:txBody>
          <a:bodyPr wrap="square">
            <a:spAutoFit/>
          </a:bodyPr>
          <a:lstStyle/>
          <a:p>
            <a:pPr algn="ctr">
              <a:spcBef>
                <a:spcPct val="50000"/>
              </a:spcBef>
              <a:defRPr/>
            </a:pPr>
            <a:r>
              <a:rPr lang="en-US" b="1" dirty="0">
                <a:effectLst>
                  <a:outerShdw blurRad="38100" dist="38100" dir="2700000" algn="tl">
                    <a:srgbClr val="C0C0C0"/>
                  </a:outerShdw>
                </a:effectLst>
              </a:rPr>
              <a:t>WATER MGMT STRATEGIES</a:t>
            </a:r>
          </a:p>
        </p:txBody>
      </p:sp>
      <p:sp>
        <p:nvSpPr>
          <p:cNvPr id="54294" name="Text Box 128"/>
          <p:cNvSpPr txBox="1">
            <a:spLocks noChangeArrowheads="1"/>
          </p:cNvSpPr>
          <p:nvPr/>
        </p:nvSpPr>
        <p:spPr bwMode="auto">
          <a:xfrm>
            <a:off x="2133600" y="3048001"/>
            <a:ext cx="1422400" cy="830997"/>
          </a:xfrm>
          <a:prstGeom prst="rect">
            <a:avLst/>
          </a:prstGeom>
          <a:noFill/>
          <a:ln w="9525">
            <a:noFill/>
            <a:miter lim="800000"/>
            <a:headEnd/>
            <a:tailEnd/>
          </a:ln>
        </p:spPr>
        <p:txBody>
          <a:bodyPr wrap="square">
            <a:spAutoFit/>
          </a:bodyPr>
          <a:lstStyle/>
          <a:p>
            <a:pPr>
              <a:spcBef>
                <a:spcPct val="50000"/>
              </a:spcBef>
            </a:pPr>
            <a:r>
              <a:rPr lang="en-US" sz="1200" b="1" dirty="0">
                <a:solidFill>
                  <a:srgbClr val="0000FF"/>
                </a:solidFill>
                <a:latin typeface="Tahoma" pitchFamily="34" charset="0"/>
              </a:rPr>
              <a:t>MORE REGULATED INSTALLA-TION OF </a:t>
            </a:r>
            <a:r>
              <a:rPr lang="en-US" sz="1200" b="1" dirty="0">
                <a:solidFill>
                  <a:srgbClr val="C00000"/>
                </a:solidFill>
                <a:latin typeface="Tahoma" pitchFamily="34" charset="0"/>
              </a:rPr>
              <a:t>STW</a:t>
            </a:r>
          </a:p>
        </p:txBody>
      </p:sp>
      <p:sp>
        <p:nvSpPr>
          <p:cNvPr id="54295" name="Text Box 129"/>
          <p:cNvSpPr txBox="1">
            <a:spLocks noChangeArrowheads="1"/>
          </p:cNvSpPr>
          <p:nvPr/>
        </p:nvSpPr>
        <p:spPr bwMode="auto">
          <a:xfrm>
            <a:off x="3352800" y="2975205"/>
            <a:ext cx="3149600" cy="1585049"/>
          </a:xfrm>
          <a:prstGeom prst="rect">
            <a:avLst/>
          </a:prstGeom>
          <a:noFill/>
          <a:ln w="9525">
            <a:noFill/>
            <a:miter lim="800000"/>
            <a:headEnd/>
            <a:tailEnd/>
          </a:ln>
        </p:spPr>
        <p:txBody>
          <a:bodyPr>
            <a:spAutoFit/>
          </a:bodyPr>
          <a:lstStyle/>
          <a:p>
            <a:pPr>
              <a:spcBef>
                <a:spcPct val="50000"/>
              </a:spcBef>
            </a:pPr>
            <a:r>
              <a:rPr lang="en-US" sz="1100" b="1" dirty="0">
                <a:solidFill>
                  <a:srgbClr val="0000FF"/>
                </a:solidFill>
                <a:latin typeface="Tahoma" pitchFamily="34" charset="0"/>
              </a:rPr>
              <a:t>ON-FARM WATER SAVING  &amp; CONSERVATION; ON-FARM WATER STORAGE</a:t>
            </a:r>
            <a:r>
              <a:rPr lang="en-US" sz="1100" b="1" dirty="0">
                <a:solidFill>
                  <a:srgbClr val="003399"/>
                </a:solidFill>
                <a:latin typeface="Tahoma" pitchFamily="34" charset="0"/>
              </a:rPr>
              <a:t> (</a:t>
            </a:r>
            <a:r>
              <a:rPr lang="en-US" sz="1100" b="1" dirty="0">
                <a:solidFill>
                  <a:srgbClr val="C00000"/>
                </a:solidFill>
                <a:latin typeface="Tahoma" pitchFamily="34" charset="0"/>
              </a:rPr>
              <a:t>SFR</a:t>
            </a:r>
            <a:r>
              <a:rPr lang="en-US" sz="1100" b="1" dirty="0">
                <a:solidFill>
                  <a:srgbClr val="0000FF"/>
                </a:solidFill>
                <a:latin typeface="Tahoma" pitchFamily="34" charset="0"/>
              </a:rPr>
              <a:t>);  INSTALLATION OF </a:t>
            </a:r>
            <a:r>
              <a:rPr lang="en-US" sz="1400" b="1" dirty="0">
                <a:solidFill>
                  <a:srgbClr val="C00000"/>
                </a:solidFill>
                <a:latin typeface="Tahoma" pitchFamily="34" charset="0"/>
              </a:rPr>
              <a:t>STW, PISOS, PIS, &amp; CONSTRUCTION OF DD</a:t>
            </a:r>
            <a:r>
              <a:rPr lang="en-US" sz="1100" b="1" dirty="0">
                <a:solidFill>
                  <a:srgbClr val="0000FF"/>
                </a:solidFill>
                <a:latin typeface="Tahoma" pitchFamily="34" charset="0"/>
              </a:rPr>
              <a:t>; UTILIZATION OF RETURN FLOWS  THROUGH DIVERSION , WATER DISTRIBUTION STRATEGIES</a:t>
            </a:r>
          </a:p>
        </p:txBody>
      </p:sp>
      <p:sp>
        <p:nvSpPr>
          <p:cNvPr id="54296" name="Text Box 130"/>
          <p:cNvSpPr txBox="1">
            <a:spLocks noChangeArrowheads="1"/>
          </p:cNvSpPr>
          <p:nvPr/>
        </p:nvSpPr>
        <p:spPr bwMode="auto">
          <a:xfrm>
            <a:off x="6502400" y="2994692"/>
            <a:ext cx="1930400" cy="1277273"/>
          </a:xfrm>
          <a:prstGeom prst="rect">
            <a:avLst/>
          </a:prstGeom>
          <a:noFill/>
          <a:ln w="9525">
            <a:noFill/>
            <a:miter lim="800000"/>
            <a:headEnd/>
            <a:tailEnd/>
          </a:ln>
        </p:spPr>
        <p:txBody>
          <a:bodyPr>
            <a:spAutoFit/>
          </a:bodyPr>
          <a:lstStyle/>
          <a:p>
            <a:pPr>
              <a:spcBef>
                <a:spcPct val="50000"/>
              </a:spcBef>
            </a:pPr>
            <a:r>
              <a:rPr lang="en-US" sz="1100" b="1" dirty="0">
                <a:solidFill>
                  <a:srgbClr val="0000FF"/>
                </a:solidFill>
                <a:latin typeface="Tahoma" pitchFamily="34" charset="0"/>
              </a:rPr>
              <a:t>RAINWATER HARVESTING (e.g. </a:t>
            </a:r>
            <a:r>
              <a:rPr lang="en-US" sz="1100" b="1" dirty="0">
                <a:solidFill>
                  <a:srgbClr val="C00000"/>
                </a:solidFill>
                <a:latin typeface="Tahoma" pitchFamily="34" charset="0"/>
              </a:rPr>
              <a:t>SWIP &amp; SFR); SPRING DEVELOPMENT; </a:t>
            </a:r>
            <a:r>
              <a:rPr lang="en-US" sz="1100" b="1" dirty="0">
                <a:solidFill>
                  <a:srgbClr val="0000FF"/>
                </a:solidFill>
                <a:latin typeface="Tahoma" pitchFamily="34" charset="0"/>
              </a:rPr>
              <a:t>SOIL MOISTURE CONSERVATION;  RUNOFF CONTROL</a:t>
            </a:r>
          </a:p>
        </p:txBody>
      </p:sp>
      <p:sp>
        <p:nvSpPr>
          <p:cNvPr id="54297" name="Text Box 131"/>
          <p:cNvSpPr txBox="1">
            <a:spLocks noChangeArrowheads="1"/>
          </p:cNvSpPr>
          <p:nvPr/>
        </p:nvSpPr>
        <p:spPr bwMode="auto">
          <a:xfrm>
            <a:off x="8288867" y="3005397"/>
            <a:ext cx="2032000" cy="461665"/>
          </a:xfrm>
          <a:prstGeom prst="rect">
            <a:avLst/>
          </a:prstGeom>
          <a:noFill/>
          <a:ln w="9525">
            <a:noFill/>
            <a:miter lim="800000"/>
            <a:headEnd/>
            <a:tailEnd/>
          </a:ln>
        </p:spPr>
        <p:txBody>
          <a:bodyPr>
            <a:spAutoFit/>
          </a:bodyPr>
          <a:lstStyle/>
          <a:p>
            <a:pPr>
              <a:spcBef>
                <a:spcPct val="50000"/>
              </a:spcBef>
            </a:pPr>
            <a:r>
              <a:rPr lang="en-US" sz="1200" b="1" dirty="0">
                <a:solidFill>
                  <a:srgbClr val="0000FF"/>
                </a:solidFill>
                <a:latin typeface="Tahoma" pitchFamily="34" charset="0"/>
              </a:rPr>
              <a:t>RUNOFF CONTROL;; PROTECTED  AREA</a:t>
            </a:r>
            <a:r>
              <a:rPr lang="en-US" sz="1000" b="1" dirty="0">
                <a:solidFill>
                  <a:srgbClr val="0000FF"/>
                </a:solidFill>
                <a:latin typeface="Tahoma" pitchFamily="34" charset="0"/>
              </a:rPr>
              <a:t>; </a:t>
            </a:r>
            <a:r>
              <a:rPr lang="en-US" sz="1000" dirty="0">
                <a:solidFill>
                  <a:srgbClr val="0000FF"/>
                </a:solidFill>
                <a:latin typeface="Tahoma" pitchFamily="34" charset="0"/>
              </a:rPr>
              <a:t> </a:t>
            </a:r>
          </a:p>
        </p:txBody>
      </p:sp>
      <p:sp>
        <p:nvSpPr>
          <p:cNvPr id="104580" name="Text Box 132"/>
          <p:cNvSpPr txBox="1">
            <a:spLocks noChangeArrowheads="1"/>
          </p:cNvSpPr>
          <p:nvPr/>
        </p:nvSpPr>
        <p:spPr bwMode="auto">
          <a:xfrm>
            <a:off x="1172540" y="6124576"/>
            <a:ext cx="10769600" cy="396875"/>
          </a:xfrm>
          <a:prstGeom prst="rect">
            <a:avLst/>
          </a:prstGeom>
          <a:noFill/>
          <a:ln w="9525">
            <a:noFill/>
            <a:miter lim="800000"/>
            <a:headEnd/>
            <a:tailEnd/>
          </a:ln>
          <a:effectLst/>
        </p:spPr>
        <p:txBody>
          <a:bodyPr>
            <a:spAutoFit/>
          </a:bodyPr>
          <a:lstStyle/>
          <a:p>
            <a:pPr algn="ctr">
              <a:spcBef>
                <a:spcPct val="50000"/>
              </a:spcBef>
              <a:defRPr/>
            </a:pPr>
            <a:r>
              <a:rPr lang="en-US" sz="2000">
                <a:effectLst>
                  <a:outerShdw blurRad="38100" dist="38100" dir="2700000" algn="tl">
                    <a:srgbClr val="FFFFFF"/>
                  </a:outerShdw>
                </a:effectLst>
              </a:rPr>
              <a:t>INTEGRATED WATER MANAGEMENT IN A BASIN</a:t>
            </a:r>
          </a:p>
        </p:txBody>
      </p:sp>
      <p:sp>
        <p:nvSpPr>
          <p:cNvPr id="104581" name="Text Box 133"/>
          <p:cNvSpPr txBox="1">
            <a:spLocks noChangeArrowheads="1"/>
          </p:cNvSpPr>
          <p:nvPr/>
        </p:nvSpPr>
        <p:spPr bwMode="auto">
          <a:xfrm>
            <a:off x="508000" y="5105401"/>
            <a:ext cx="1422400" cy="36933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dirty="0">
                <a:effectLst>
                  <a:outerShdw blurRad="38100" dist="38100" dir="2700000" algn="tl">
                    <a:srgbClr val="C0C0C0"/>
                  </a:outerShdw>
                </a:effectLst>
              </a:rPr>
              <a:t>LAND USE</a:t>
            </a:r>
          </a:p>
        </p:txBody>
      </p:sp>
      <p:sp>
        <p:nvSpPr>
          <p:cNvPr id="54300" name="Text Box 134"/>
          <p:cNvSpPr txBox="1">
            <a:spLocks noChangeArrowheads="1"/>
          </p:cNvSpPr>
          <p:nvPr/>
        </p:nvSpPr>
        <p:spPr bwMode="auto">
          <a:xfrm>
            <a:off x="3352800" y="4953001"/>
            <a:ext cx="3048000" cy="523220"/>
          </a:xfrm>
          <a:prstGeom prst="rect">
            <a:avLst/>
          </a:prstGeom>
          <a:noFill/>
          <a:ln w="9525">
            <a:noFill/>
            <a:miter lim="800000"/>
            <a:headEnd/>
            <a:tailEnd/>
          </a:ln>
        </p:spPr>
        <p:txBody>
          <a:bodyPr>
            <a:spAutoFit/>
          </a:bodyPr>
          <a:lstStyle/>
          <a:p>
            <a:pPr>
              <a:spcBef>
                <a:spcPct val="50000"/>
              </a:spcBef>
            </a:pPr>
            <a:r>
              <a:rPr lang="en-US" sz="1400" b="1" dirty="0">
                <a:solidFill>
                  <a:srgbClr val="0000FF"/>
                </a:solidFill>
                <a:latin typeface="Tahoma" pitchFamily="34" charset="0"/>
              </a:rPr>
              <a:t>RICE, CORN, VEGETABLES,  &amp; OTHER AGRICULTURAL CROPS, </a:t>
            </a:r>
          </a:p>
        </p:txBody>
      </p:sp>
      <p:sp>
        <p:nvSpPr>
          <p:cNvPr id="54301" name="Text Box 135"/>
          <p:cNvSpPr txBox="1">
            <a:spLocks noChangeArrowheads="1"/>
          </p:cNvSpPr>
          <p:nvPr/>
        </p:nvSpPr>
        <p:spPr bwMode="auto">
          <a:xfrm>
            <a:off x="6502400" y="4953000"/>
            <a:ext cx="1930400" cy="769441"/>
          </a:xfrm>
          <a:prstGeom prst="rect">
            <a:avLst/>
          </a:prstGeom>
          <a:noFill/>
          <a:ln w="9525">
            <a:noFill/>
            <a:miter lim="800000"/>
            <a:headEnd/>
            <a:tailEnd/>
          </a:ln>
        </p:spPr>
        <p:txBody>
          <a:bodyPr>
            <a:spAutoFit/>
          </a:bodyPr>
          <a:lstStyle/>
          <a:p>
            <a:pPr>
              <a:spcBef>
                <a:spcPct val="50000"/>
              </a:spcBef>
            </a:pPr>
            <a:r>
              <a:rPr lang="en-US" sz="1100" b="1" dirty="0">
                <a:solidFill>
                  <a:srgbClr val="0000FF"/>
                </a:solidFill>
                <a:latin typeface="Tahoma" pitchFamily="34" charset="0"/>
                <a:ea typeface="Tahoma" pitchFamily="34" charset="0"/>
                <a:cs typeface="Tahoma" pitchFamily="34" charset="0"/>
              </a:rPr>
              <a:t>TERRACED PADDY RICE, HIGH VALUE CROPS, AGRO-FORESTRY CASH CROPS</a:t>
            </a:r>
          </a:p>
        </p:txBody>
      </p:sp>
      <p:sp>
        <p:nvSpPr>
          <p:cNvPr id="54302" name="Text Box 136"/>
          <p:cNvSpPr txBox="1">
            <a:spLocks noChangeArrowheads="1"/>
          </p:cNvSpPr>
          <p:nvPr/>
        </p:nvSpPr>
        <p:spPr bwMode="auto">
          <a:xfrm>
            <a:off x="8432800" y="4953001"/>
            <a:ext cx="2641600" cy="523220"/>
          </a:xfrm>
          <a:prstGeom prst="rect">
            <a:avLst/>
          </a:prstGeom>
          <a:noFill/>
          <a:ln w="9525">
            <a:noFill/>
            <a:miter lim="800000"/>
            <a:headEnd/>
            <a:tailEnd/>
          </a:ln>
        </p:spPr>
        <p:txBody>
          <a:bodyPr>
            <a:spAutoFit/>
          </a:bodyPr>
          <a:lstStyle/>
          <a:p>
            <a:pPr algn="ctr">
              <a:spcBef>
                <a:spcPct val="50000"/>
              </a:spcBef>
            </a:pPr>
            <a:r>
              <a:rPr lang="en-US" sz="1400" b="1" dirty="0">
                <a:solidFill>
                  <a:srgbClr val="0000FF"/>
                </a:solidFill>
                <a:latin typeface="Tahoma" pitchFamily="34" charset="0"/>
                <a:ea typeface="Tahoma" pitchFamily="34" charset="0"/>
                <a:cs typeface="Tahoma" pitchFamily="34" charset="0"/>
              </a:rPr>
              <a:t>PROTECTION FOREST. , GRASSLAND</a:t>
            </a:r>
          </a:p>
        </p:txBody>
      </p:sp>
      <p:sp>
        <p:nvSpPr>
          <p:cNvPr id="104585" name="Text Box 137"/>
          <p:cNvSpPr txBox="1">
            <a:spLocks noChangeArrowheads="1"/>
          </p:cNvSpPr>
          <p:nvPr/>
        </p:nvSpPr>
        <p:spPr bwMode="auto">
          <a:xfrm>
            <a:off x="0" y="4724401"/>
            <a:ext cx="1930400"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000099"/>
                </a:solidFill>
                <a:effectLst>
                  <a:outerShdw blurRad="38100" dist="38100" dir="2700000" algn="tl">
                    <a:srgbClr val="000000"/>
                  </a:outerShdw>
                </a:effectLst>
              </a:rPr>
              <a:t>SEA</a:t>
            </a:r>
          </a:p>
        </p:txBody>
      </p:sp>
    </p:spTree>
    <p:extLst>
      <p:ext uri="{BB962C8B-B14F-4D97-AF65-F5344CB8AC3E}">
        <p14:creationId xmlns:p14="http://schemas.microsoft.com/office/powerpoint/2010/main" val="86981076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2"/>
          <p:cNvSpPr>
            <a:spLocks noChangeArrowheads="1"/>
          </p:cNvSpPr>
          <p:nvPr/>
        </p:nvSpPr>
        <p:spPr bwMode="auto">
          <a:xfrm>
            <a:off x="0" y="161315"/>
            <a:ext cx="12192000" cy="45719"/>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 name="Content Placeholder 2"/>
          <p:cNvSpPr>
            <a:spLocks noGrp="1"/>
          </p:cNvSpPr>
          <p:nvPr>
            <p:ph idx="1"/>
          </p:nvPr>
        </p:nvSpPr>
        <p:spPr>
          <a:xfrm>
            <a:off x="303363" y="689304"/>
            <a:ext cx="11585274" cy="4848584"/>
          </a:xfrm>
        </p:spPr>
        <p:txBody>
          <a:bodyPr>
            <a:normAutofit fontScale="25000" lnSpcReduction="20000"/>
          </a:bodyPr>
          <a:lstStyle/>
          <a:p>
            <a:pPr marL="0" indent="0" eaLnBrk="1" hangingPunct="1">
              <a:lnSpc>
                <a:spcPts val="2900"/>
              </a:lnSpc>
              <a:buNone/>
            </a:pPr>
            <a:endParaRPr lang="en-US" dirty="0">
              <a:latin typeface="Arial Narrow" charset="0"/>
              <a:cs typeface="Arial" charset="0"/>
            </a:endParaRPr>
          </a:p>
          <a:p>
            <a:pPr marL="0" indent="0" algn="ctr">
              <a:lnSpc>
                <a:spcPts val="2900"/>
              </a:lnSpc>
              <a:buNone/>
            </a:pPr>
            <a:r>
              <a:rPr lang="en-US" sz="26400" dirty="0">
                <a:latin typeface="Arial Narrow" charset="0"/>
                <a:cs typeface="Arial" charset="0"/>
              </a:rPr>
              <a:t>Identified Issues and </a:t>
            </a:r>
          </a:p>
          <a:p>
            <a:pPr marL="0" indent="0" algn="ctr">
              <a:lnSpc>
                <a:spcPts val="2900"/>
              </a:lnSpc>
              <a:buNone/>
            </a:pPr>
            <a:endParaRPr lang="en-US" sz="26400" dirty="0">
              <a:latin typeface="Arial Narrow" charset="0"/>
              <a:cs typeface="Arial" charset="0"/>
            </a:endParaRPr>
          </a:p>
          <a:p>
            <a:pPr marL="0" indent="0" algn="ctr">
              <a:lnSpc>
                <a:spcPts val="2900"/>
              </a:lnSpc>
              <a:buNone/>
            </a:pPr>
            <a:r>
              <a:rPr lang="en-US" sz="26400" dirty="0">
                <a:latin typeface="Arial Narrow" charset="0"/>
                <a:cs typeface="Arial" charset="0"/>
              </a:rPr>
              <a:t>Concerns on </a:t>
            </a:r>
          </a:p>
          <a:p>
            <a:pPr marL="0" indent="0" algn="ctr">
              <a:lnSpc>
                <a:spcPts val="2900"/>
              </a:lnSpc>
              <a:buNone/>
            </a:pPr>
            <a:endParaRPr lang="en-US" sz="26400" dirty="0">
              <a:latin typeface="Arial Narrow" charset="0"/>
              <a:cs typeface="Arial" charset="0"/>
            </a:endParaRPr>
          </a:p>
          <a:p>
            <a:pPr marL="0" indent="0" algn="ctr">
              <a:lnSpc>
                <a:spcPts val="2900"/>
              </a:lnSpc>
              <a:buNone/>
            </a:pPr>
            <a:r>
              <a:rPr lang="en-US" sz="26400" dirty="0">
                <a:latin typeface="Arial Narrow" charset="0"/>
                <a:cs typeface="Arial" charset="0"/>
              </a:rPr>
              <a:t> Water Security in Negros </a:t>
            </a:r>
          </a:p>
          <a:p>
            <a:pPr marL="0" indent="0" algn="ctr">
              <a:lnSpc>
                <a:spcPts val="2900"/>
              </a:lnSpc>
              <a:buNone/>
            </a:pPr>
            <a:endParaRPr lang="en-US" sz="26400" dirty="0">
              <a:latin typeface="Arial Narrow" charset="0"/>
              <a:cs typeface="Arial" charset="0"/>
            </a:endParaRPr>
          </a:p>
          <a:p>
            <a:pPr marL="0" indent="0" algn="ctr">
              <a:lnSpc>
                <a:spcPts val="2900"/>
              </a:lnSpc>
              <a:buNone/>
            </a:pPr>
            <a:r>
              <a:rPr lang="en-US" sz="26400" dirty="0">
                <a:latin typeface="Arial Narrow" charset="0"/>
                <a:cs typeface="Arial" charset="0"/>
              </a:rPr>
              <a:t>Occidental Related to Agriculture </a:t>
            </a:r>
          </a:p>
          <a:p>
            <a:pPr marL="0" indent="0" algn="ctr">
              <a:lnSpc>
                <a:spcPts val="2900"/>
              </a:lnSpc>
              <a:buNone/>
            </a:pPr>
            <a:endParaRPr lang="en-US" sz="26400" dirty="0">
              <a:latin typeface="Arial Narrow" charset="0"/>
              <a:cs typeface="Arial" charset="0"/>
            </a:endParaRPr>
          </a:p>
          <a:p>
            <a:pPr marL="0" indent="0" algn="ctr">
              <a:lnSpc>
                <a:spcPts val="2900"/>
              </a:lnSpc>
              <a:buNone/>
            </a:pPr>
            <a:r>
              <a:rPr lang="en-US" sz="26400" dirty="0">
                <a:latin typeface="Arial Narrow" charset="0"/>
                <a:cs typeface="Arial" charset="0"/>
              </a:rPr>
              <a:t>and Recommended Actions</a:t>
            </a:r>
          </a:p>
          <a:p>
            <a:pPr marL="0" indent="0">
              <a:lnSpc>
                <a:spcPts val="2900"/>
              </a:lnSpc>
              <a:buNone/>
            </a:pPr>
            <a:endParaRPr lang="en-US" sz="6600" dirty="0">
              <a:latin typeface="Arial Narrow" charset="0"/>
              <a:cs typeface="Arial" charset="0"/>
            </a:endParaRPr>
          </a:p>
        </p:txBody>
      </p:sp>
      <p:pic>
        <p:nvPicPr>
          <p:cNvPr id="13" name="Picture 5"/>
          <p:cNvPicPr>
            <a:picLocks noChangeAspect="1" noChangeArrowheads="1"/>
          </p:cNvPicPr>
          <p:nvPr/>
        </p:nvPicPr>
        <p:blipFill>
          <a:blip r:embed="rId4" cstate="print"/>
          <a:srcRect/>
          <a:stretch>
            <a:fillRect/>
          </a:stretch>
        </p:blipFill>
        <p:spPr bwMode="auto">
          <a:xfrm>
            <a:off x="207035" y="207034"/>
            <a:ext cx="1259456" cy="1023129"/>
          </a:xfrm>
          <a:prstGeom prst="rect">
            <a:avLst/>
          </a:prstGeom>
          <a:noFill/>
          <a:ln w="15875">
            <a:noFill/>
            <a:miter lim="800000"/>
            <a:headEnd/>
            <a:tailEnd/>
          </a:ln>
        </p:spPr>
      </p:pic>
    </p:spTree>
    <p:extLst>
      <p:ext uri="{BB962C8B-B14F-4D97-AF65-F5344CB8AC3E}">
        <p14:creationId xmlns:p14="http://schemas.microsoft.com/office/powerpoint/2010/main" val="227502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697594" y="5488865"/>
            <a:ext cx="10737851" cy="1040100"/>
            <a:chOff x="304800" y="5267308"/>
            <a:chExt cx="8839200" cy="1524000"/>
          </a:xfrm>
        </p:grpSpPr>
        <p:pic>
          <p:nvPicPr>
            <p:cNvPr id="3"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5267308"/>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4" name="Picture 12" descr="DSCF634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33800" y="5267308"/>
              <a:ext cx="16716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SC0262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10200" y="5267308"/>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7.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39000" y="5267308"/>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DSCF585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981200" y="5267308"/>
              <a:ext cx="17446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
          <p:cNvSpPr>
            <a:spLocks noChangeArrowheads="1"/>
          </p:cNvSpPr>
          <p:nvPr/>
        </p:nvSpPr>
        <p:spPr bwMode="auto">
          <a:xfrm>
            <a:off x="0" y="785813"/>
            <a:ext cx="12192000" cy="45719"/>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962403293"/>
              </p:ext>
            </p:extLst>
          </p:nvPr>
        </p:nvGraphicFramePr>
        <p:xfrm>
          <a:off x="276045" y="831532"/>
          <a:ext cx="11680167" cy="4572000"/>
        </p:xfrm>
        <a:graphic>
          <a:graphicData uri="http://schemas.openxmlformats.org/drawingml/2006/table">
            <a:tbl>
              <a:tblPr firstRow="1" bandRow="1">
                <a:tableStyleId>{5C22544A-7EE6-4342-B048-85BDC9FD1C3A}</a:tableStyleId>
              </a:tblPr>
              <a:tblGrid>
                <a:gridCol w="2760453">
                  <a:extLst>
                    <a:ext uri="{9D8B030D-6E8A-4147-A177-3AD203B41FA5}">
                      <a16:colId xmlns:a16="http://schemas.microsoft.com/office/drawing/2014/main" val="20000"/>
                    </a:ext>
                  </a:extLst>
                </a:gridCol>
                <a:gridCol w="2881223">
                  <a:extLst>
                    <a:ext uri="{9D8B030D-6E8A-4147-A177-3AD203B41FA5}">
                      <a16:colId xmlns:a16="http://schemas.microsoft.com/office/drawing/2014/main" val="20001"/>
                    </a:ext>
                  </a:extLst>
                </a:gridCol>
                <a:gridCol w="6038491">
                  <a:extLst>
                    <a:ext uri="{9D8B030D-6E8A-4147-A177-3AD203B41FA5}">
                      <a16:colId xmlns:a16="http://schemas.microsoft.com/office/drawing/2014/main" val="20002"/>
                    </a:ext>
                  </a:extLst>
                </a:gridCol>
              </a:tblGrid>
              <a:tr h="370840">
                <a:tc>
                  <a:txBody>
                    <a:bodyPr/>
                    <a:lstStyle/>
                    <a:p>
                      <a:pPr algn="ctr"/>
                      <a:r>
                        <a:rPr lang="en-PH" dirty="0"/>
                        <a:t>Issues and concerns related to agriculture</a:t>
                      </a:r>
                    </a:p>
                  </a:txBody>
                  <a:tcPr/>
                </a:tc>
                <a:tc>
                  <a:txBody>
                    <a:bodyPr/>
                    <a:lstStyle/>
                    <a:p>
                      <a:pPr algn="ctr"/>
                      <a:r>
                        <a:rPr lang="en-PH" dirty="0"/>
                        <a:t>Proposed Solutions (Pre-water summit meeting</a:t>
                      </a:r>
                    </a:p>
                  </a:txBody>
                  <a:tcPr/>
                </a:tc>
                <a:tc>
                  <a:txBody>
                    <a:bodyPr/>
                    <a:lstStyle/>
                    <a:p>
                      <a:pPr algn="ctr"/>
                      <a:r>
                        <a:rPr lang="en-PH" dirty="0"/>
                        <a:t>DA’s current and future programs</a:t>
                      </a:r>
                      <a:r>
                        <a:rPr lang="en-PH" baseline="0" dirty="0"/>
                        <a:t> and projects to address the concerns</a:t>
                      </a:r>
                      <a:endParaRPr lang="en-PH" dirty="0"/>
                    </a:p>
                  </a:txBody>
                  <a:tcPr/>
                </a:tc>
                <a:extLst>
                  <a:ext uri="{0D108BD9-81ED-4DB2-BD59-A6C34878D82A}">
                    <a16:rowId xmlns:a16="http://schemas.microsoft.com/office/drawing/2014/main" val="10000"/>
                  </a:ext>
                </a:extLst>
              </a:tr>
              <a:tr h="370840">
                <a:tc>
                  <a:txBody>
                    <a:bodyPr/>
                    <a:lstStyle/>
                    <a:p>
                      <a:r>
                        <a:rPr lang="en-PH" dirty="0"/>
                        <a:t>Growing demand for agricultural use in the long term </a:t>
                      </a:r>
                    </a:p>
                    <a:p>
                      <a:endParaRPr lang="en-PH" b="1" dirty="0">
                        <a:solidFill>
                          <a:srgbClr val="FF0000"/>
                        </a:solidFill>
                      </a:endParaRPr>
                    </a:p>
                    <a:p>
                      <a:r>
                        <a:rPr lang="en-PH" b="1" dirty="0">
                          <a:solidFill>
                            <a:srgbClr val="FF0000"/>
                          </a:solidFill>
                        </a:rPr>
                        <a:t>Decreasing supply and changing rainfall pattern and occurrences</a:t>
                      </a:r>
                    </a:p>
                  </a:txBody>
                  <a:tcPr/>
                </a:tc>
                <a:tc>
                  <a:txBody>
                    <a:bodyPr/>
                    <a:lstStyle/>
                    <a:p>
                      <a:r>
                        <a:rPr lang="en-PH" dirty="0"/>
                        <a:t>Construct impounding dams/reservoirs to provide water for irrigation</a:t>
                      </a:r>
                    </a:p>
                  </a:txBody>
                  <a:tcPr/>
                </a:tc>
                <a:tc>
                  <a:txBody>
                    <a:bodyPr/>
                    <a:lstStyle/>
                    <a:p>
                      <a:r>
                        <a:rPr lang="en-PH" dirty="0"/>
                        <a:t>Priority program of the DA thru BSWM and DA-RFOs</a:t>
                      </a:r>
                      <a:r>
                        <a:rPr lang="en-PH" baseline="0" dirty="0"/>
                        <a:t> is the implementation of Rainwater Harvesting Facilities such as Small Water Impounding Projects (SWIPs) and Small Farm Reservoir and other Small-scale Irrigation Projects (SSIPs). These facilities harvest rainfall during wet season for use during the dry season. </a:t>
                      </a:r>
                    </a:p>
                    <a:p>
                      <a:endParaRPr lang="en-PH" baseline="0" dirty="0"/>
                    </a:p>
                    <a:p>
                      <a:r>
                        <a:rPr lang="en-PH" baseline="0" dirty="0"/>
                        <a:t>Implementation of </a:t>
                      </a:r>
                      <a:r>
                        <a:rPr lang="en-PH" b="1" baseline="0" dirty="0"/>
                        <a:t>DA-AO no. 26 Series of 2007 (Safe reuse of wastewater for irrigation, fertilization and  fisheries.</a:t>
                      </a:r>
                    </a:p>
                    <a:p>
                      <a:r>
                        <a:rPr lang="en-PH" baseline="0" dirty="0"/>
                        <a:t>Treated wastewater from industries (e.g. sugar mills and  distilleries)  may be used to </a:t>
                      </a:r>
                      <a:r>
                        <a:rPr lang="en-PH" b="1" u="sng" baseline="0" dirty="0"/>
                        <a:t>augment </a:t>
                      </a:r>
                      <a:r>
                        <a:rPr lang="en-PH" baseline="0" dirty="0"/>
                        <a:t>available freshwater supply but certification from the DA is a requirement. There are several industries in Negros Occidental with certification from the DA tor reuse their wastewater.</a:t>
                      </a:r>
                      <a:endParaRPr lang="en-PH"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172526" y="262722"/>
            <a:ext cx="11611155" cy="461665"/>
          </a:xfrm>
          <a:prstGeom prst="rect">
            <a:avLst/>
          </a:prstGeom>
          <a:noFill/>
        </p:spPr>
        <p:txBody>
          <a:bodyPr wrap="square" rtlCol="0">
            <a:spAutoFit/>
          </a:bodyPr>
          <a:lstStyle/>
          <a:p>
            <a:pPr algn="ctr"/>
            <a:r>
              <a:rPr lang="en-PH" sz="2400" b="1" dirty="0"/>
              <a:t>Issues and concerns, proposed solutions by stakeholders and DA programs and projects</a:t>
            </a:r>
          </a:p>
        </p:txBody>
      </p:sp>
    </p:spTree>
    <p:extLst>
      <p:ext uri="{BB962C8B-B14F-4D97-AF65-F5344CB8AC3E}">
        <p14:creationId xmlns:p14="http://schemas.microsoft.com/office/powerpoint/2010/main" val="138318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1027"/>
          <p:cNvSpPr>
            <a:spLocks noGrp="1" noChangeArrowheads="1"/>
          </p:cNvSpPr>
          <p:nvPr>
            <p:ph type="title" idx="4294967295"/>
          </p:nvPr>
        </p:nvSpPr>
        <p:spPr>
          <a:xfrm>
            <a:off x="101600" y="152400"/>
            <a:ext cx="12192000" cy="533400"/>
          </a:xfrm>
        </p:spPr>
        <p:txBody>
          <a:bodyPr lIns="0" rIns="0" bIns="0">
            <a:normAutofit fontScale="90000"/>
          </a:bodyPr>
          <a:lstStyle/>
          <a:p>
            <a:pPr algn="ctr" eaLnBrk="1" hangingPunct="1"/>
            <a:r>
              <a:rPr lang="en-US" sz="3600" b="1" dirty="0">
                <a:solidFill>
                  <a:schemeClr val="tx1"/>
                </a:solidFill>
                <a:latin typeface="Arial Narrow" charset="0"/>
                <a:cs typeface="Arial" charset="0"/>
              </a:rPr>
              <a:t> rainwater harvesting (upper watershed)</a:t>
            </a:r>
          </a:p>
        </p:txBody>
      </p:sp>
      <p:sp>
        <p:nvSpPr>
          <p:cNvPr id="3" name="Rectangle 2"/>
          <p:cNvSpPr>
            <a:spLocks noChangeArrowheads="1"/>
          </p:cNvSpPr>
          <p:nvPr/>
        </p:nvSpPr>
        <p:spPr bwMode="auto">
          <a:xfrm>
            <a:off x="101600" y="762000"/>
            <a:ext cx="10972800" cy="76200"/>
          </a:xfrm>
          <a:prstGeom prst="rect">
            <a:avLst/>
          </a:prstGeom>
          <a:gradFill rotWithShape="0">
            <a:gsLst>
              <a:gs pos="0">
                <a:srgbClr val="FF8200"/>
              </a:gs>
              <a:gs pos="100000">
                <a:srgbClr val="CC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Rectangle 6"/>
          <p:cNvSpPr>
            <a:spLocks noChangeArrowheads="1"/>
          </p:cNvSpPr>
          <p:nvPr/>
        </p:nvSpPr>
        <p:spPr bwMode="auto">
          <a:xfrm>
            <a:off x="881743" y="929640"/>
            <a:ext cx="10497456"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a:spcBef>
                <a:spcPct val="20000"/>
              </a:spcBef>
              <a:buClr>
                <a:schemeClr val="accent2"/>
              </a:buClr>
              <a:buSzPct val="90000"/>
              <a:buFont typeface="Wingdings" charset="0"/>
              <a:buNone/>
            </a:pPr>
            <a:r>
              <a:rPr lang="en-US" sz="3200" dirty="0">
                <a:solidFill>
                  <a:schemeClr val="bg1"/>
                </a:solidFill>
                <a:cs typeface="Arial" charset="0"/>
              </a:rPr>
              <a:t> </a:t>
            </a:r>
            <a:r>
              <a:rPr lang="en-PH" sz="2400" dirty="0">
                <a:cs typeface="Arial" charset="0"/>
              </a:rPr>
              <a:t>Rainwater and runoff management thru </a:t>
            </a:r>
            <a:r>
              <a:rPr lang="en-PH" sz="2400" b="1" dirty="0">
                <a:cs typeface="Arial" charset="0"/>
              </a:rPr>
              <a:t>small water impounding projects (SWIP) </a:t>
            </a:r>
            <a:r>
              <a:rPr lang="en-PH" sz="2400" dirty="0">
                <a:cs typeface="Arial" charset="0"/>
              </a:rPr>
              <a:t>for supplemental irrigation, livestock watering, and domestic purposes, groundwater recharge, and flood mitigation………. </a:t>
            </a:r>
            <a:endParaRPr lang="en-US" sz="3200" dirty="0">
              <a:solidFill>
                <a:schemeClr val="bg1"/>
              </a:solidFill>
              <a:cs typeface="Arial" charset="0"/>
            </a:endParaRPr>
          </a:p>
        </p:txBody>
      </p:sp>
      <p:pic>
        <p:nvPicPr>
          <p:cNvPr id="17" name="Picture 1042" descr="MaasinSWI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19400"/>
            <a:ext cx="11074400" cy="3395079"/>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2"/>
          <p:cNvGrpSpPr>
            <a:grpSpLocks/>
          </p:cNvGrpSpPr>
          <p:nvPr/>
        </p:nvGrpSpPr>
        <p:grpSpPr bwMode="auto">
          <a:xfrm>
            <a:off x="8076984" y="2129355"/>
            <a:ext cx="2946400" cy="1295400"/>
            <a:chOff x="5940425" y="2143115"/>
            <a:chExt cx="3203575" cy="2493973"/>
          </a:xfrm>
        </p:grpSpPr>
        <p:grpSp>
          <p:nvGrpSpPr>
            <p:cNvPr id="6" name="Group 126"/>
            <p:cNvGrpSpPr>
              <a:grpSpLocks/>
            </p:cNvGrpSpPr>
            <p:nvPr/>
          </p:nvGrpSpPr>
          <p:grpSpPr bwMode="auto">
            <a:xfrm>
              <a:off x="7415213" y="3068638"/>
              <a:ext cx="1728787" cy="1568450"/>
              <a:chOff x="4286" y="1979"/>
              <a:chExt cx="1089" cy="988"/>
            </a:xfrm>
          </p:grpSpPr>
          <p:sp>
            <p:nvSpPr>
              <p:cNvPr id="10" name="AutoShape 127"/>
              <p:cNvSpPr>
                <a:spLocks noChangeAspect="1" noChangeArrowheads="1"/>
              </p:cNvSpPr>
              <p:nvPr/>
            </p:nvSpPr>
            <p:spPr bwMode="auto">
              <a:xfrm>
                <a:off x="4286" y="1979"/>
                <a:ext cx="1089"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1" name="Group 128"/>
              <p:cNvGrpSpPr>
                <a:grpSpLocks/>
              </p:cNvGrpSpPr>
              <p:nvPr/>
            </p:nvGrpSpPr>
            <p:grpSpPr bwMode="auto">
              <a:xfrm>
                <a:off x="4831" y="1979"/>
                <a:ext cx="328" cy="261"/>
                <a:chOff x="4020" y="1920"/>
                <a:chExt cx="530" cy="528"/>
              </a:xfrm>
            </p:grpSpPr>
            <p:sp>
              <p:nvSpPr>
                <p:cNvPr id="14" name="AutoShape 129"/>
                <p:cNvSpPr>
                  <a:spLocks noChangeArrowheads="1"/>
                </p:cNvSpPr>
                <p:nvPr/>
              </p:nvSpPr>
              <p:spPr bwMode="auto">
                <a:xfrm>
                  <a:off x="4020" y="1920"/>
                  <a:ext cx="528" cy="5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32 h 21600"/>
                  </a:gdLst>
                  <a:ahLst/>
                  <a:cxnLst>
                    <a:cxn ang="T8">
                      <a:pos x="T0" y="T1"/>
                    </a:cxn>
                    <a:cxn ang="T9">
                      <a:pos x="T2" y="T3"/>
                    </a:cxn>
                    <a:cxn ang="T10">
                      <a:pos x="T4" y="T5"/>
                    </a:cxn>
                    <a:cxn ang="T11">
                      <a:pos x="T6" y="T7"/>
                    </a:cxn>
                  </a:cxnLst>
                  <a:rect l="T12" t="T13" r="T14" b="T15"/>
                  <a:pathLst>
                    <a:path w="21600" h="21600">
                      <a:moveTo>
                        <a:pt x="4623" y="10800"/>
                      </a:moveTo>
                      <a:cubicBezTo>
                        <a:pt x="4623" y="7388"/>
                        <a:pt x="7388" y="4623"/>
                        <a:pt x="10800" y="4623"/>
                      </a:cubicBezTo>
                      <a:cubicBezTo>
                        <a:pt x="14211" y="4622"/>
                        <a:pt x="16976" y="7388"/>
                        <a:pt x="16977" y="10799"/>
                      </a:cubicBezTo>
                      <a:lnTo>
                        <a:pt x="21600" y="10800"/>
                      </a:lnTo>
                      <a:cubicBezTo>
                        <a:pt x="21600" y="4835"/>
                        <a:pt x="16764" y="0"/>
                        <a:pt x="10800" y="0"/>
                      </a:cubicBezTo>
                      <a:cubicBezTo>
                        <a:pt x="4835" y="0"/>
                        <a:pt x="0" y="4835"/>
                        <a:pt x="0" y="10800"/>
                      </a:cubicBezTo>
                      <a:lnTo>
                        <a:pt x="4623" y="10800"/>
                      </a:lnTo>
                      <a:close/>
                    </a:path>
                  </a:pathLst>
                </a:custGeom>
                <a:solidFill>
                  <a:srgbClr val="333300"/>
                </a:solidFill>
                <a:ln w="22225" cap="sq">
                  <a:solidFill>
                    <a:schemeClr val="tx1"/>
                  </a:solidFill>
                  <a:miter lim="800000"/>
                  <a:headEnd/>
                  <a:tailEnd/>
                </a:ln>
              </p:spPr>
              <p:txBody>
                <a:bodyPr lIns="104184" tIns="54176" rIns="104184" bIns="54176" anchor="ctr"/>
                <a:lstStyle/>
                <a:p>
                  <a:endParaRPr lang="en-US"/>
                </a:p>
              </p:txBody>
            </p:sp>
            <p:sp>
              <p:nvSpPr>
                <p:cNvPr id="15" name="Oval 130"/>
                <p:cNvSpPr>
                  <a:spLocks noChangeAspect="1" noChangeArrowheads="1"/>
                </p:cNvSpPr>
                <p:nvPr/>
              </p:nvSpPr>
              <p:spPr bwMode="auto">
                <a:xfrm>
                  <a:off x="4432" y="2112"/>
                  <a:ext cx="118" cy="118"/>
                </a:xfrm>
                <a:prstGeom prst="ellipse">
                  <a:avLst/>
                </a:prstGeom>
                <a:solidFill>
                  <a:schemeClr val="tx1"/>
                </a:solidFill>
                <a:ln w="19050" cap="sq">
                  <a:solidFill>
                    <a:schemeClr val="tx1"/>
                  </a:solidFill>
                  <a:round/>
                  <a:headEnd/>
                  <a:tailEnd/>
                </a:ln>
              </p:spPr>
              <p:txBody>
                <a:bodyPr lIns="104184" tIns="54176" rIns="104184" bIns="54176" anchor="ctr"/>
                <a:lstStyle/>
                <a:p>
                  <a:endParaRPr lang="en-US"/>
                </a:p>
              </p:txBody>
            </p:sp>
            <p:sp>
              <p:nvSpPr>
                <p:cNvPr id="16" name="Oval 131"/>
                <p:cNvSpPr>
                  <a:spLocks noChangeAspect="1" noChangeArrowheads="1"/>
                </p:cNvSpPr>
                <p:nvPr/>
              </p:nvSpPr>
              <p:spPr bwMode="auto">
                <a:xfrm>
                  <a:off x="4020" y="2130"/>
                  <a:ext cx="118" cy="118"/>
                </a:xfrm>
                <a:prstGeom prst="ellipse">
                  <a:avLst/>
                </a:prstGeom>
                <a:solidFill>
                  <a:schemeClr val="tx1"/>
                </a:solidFill>
                <a:ln w="19050" cap="sq">
                  <a:solidFill>
                    <a:schemeClr val="tx1"/>
                  </a:solidFill>
                  <a:round/>
                  <a:headEnd/>
                  <a:tailEnd/>
                </a:ln>
              </p:spPr>
              <p:txBody>
                <a:bodyPr lIns="104184" tIns="54176" rIns="104184" bIns="54176" anchor="ctr"/>
                <a:lstStyle/>
                <a:p>
                  <a:endParaRPr lang="en-US"/>
                </a:p>
              </p:txBody>
            </p:sp>
          </p:grpSp>
          <p:pic>
            <p:nvPicPr>
              <p:cNvPr id="12" name="Picture 132" descr="땅"/>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6" y="2293"/>
                <a:ext cx="1067"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3" descr="사람"/>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t="7767"/>
              <a:stretch>
                <a:fillRect/>
              </a:stretch>
            </p:blipFill>
            <p:spPr bwMode="auto">
              <a:xfrm>
                <a:off x="4286" y="2115"/>
                <a:ext cx="1089"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34"/>
            <p:cNvGrpSpPr>
              <a:grpSpLocks/>
            </p:cNvGrpSpPr>
            <p:nvPr/>
          </p:nvGrpSpPr>
          <p:grpSpPr bwMode="auto">
            <a:xfrm>
              <a:off x="5940425" y="2143115"/>
              <a:ext cx="2952750" cy="2292359"/>
              <a:chOff x="3424" y="1028"/>
              <a:chExt cx="1860" cy="1814"/>
            </a:xfrm>
          </p:grpSpPr>
          <p:pic>
            <p:nvPicPr>
              <p:cNvPr id="8" name="Picture 135" descr="j02938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4" y="1028"/>
                <a:ext cx="1406"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36"/>
              <p:cNvSpPr>
                <a:spLocks/>
              </p:cNvSpPr>
              <p:nvPr/>
            </p:nvSpPr>
            <p:spPr bwMode="auto">
              <a:xfrm>
                <a:off x="4513" y="2659"/>
                <a:ext cx="771" cy="183"/>
              </a:xfrm>
              <a:custGeom>
                <a:avLst/>
                <a:gdLst>
                  <a:gd name="T0" fmla="*/ 343 w 704"/>
                  <a:gd name="T1" fmla="*/ 2 h 155"/>
                  <a:gd name="T2" fmla="*/ 10747 w 704"/>
                  <a:gd name="T3" fmla="*/ 2 h 155"/>
                  <a:gd name="T4" fmla="*/ 8943 w 704"/>
                  <a:gd name="T5" fmla="*/ 10315 h 155"/>
                  <a:gd name="T6" fmla="*/ 8571 w 704"/>
                  <a:gd name="T7" fmla="*/ 13768 h 155"/>
                  <a:gd name="T8" fmla="*/ 7730 w 704"/>
                  <a:gd name="T9" fmla="*/ 15078 h 155"/>
                  <a:gd name="T10" fmla="*/ 6989 w 704"/>
                  <a:gd name="T11" fmla="*/ 17262 h 155"/>
                  <a:gd name="T12" fmla="*/ 6606 w 704"/>
                  <a:gd name="T13" fmla="*/ 19651 h 155"/>
                  <a:gd name="T14" fmla="*/ 5891 w 704"/>
                  <a:gd name="T15" fmla="*/ 22013 h 155"/>
                  <a:gd name="T16" fmla="*/ 2576 w 704"/>
                  <a:gd name="T17" fmla="*/ 19651 h 155"/>
                  <a:gd name="T18" fmla="*/ 1961 w 704"/>
                  <a:gd name="T19" fmla="*/ 12771 h 155"/>
                  <a:gd name="T20" fmla="*/ 1230 w 704"/>
                  <a:gd name="T21" fmla="*/ 10315 h 155"/>
                  <a:gd name="T22" fmla="*/ 631 w 704"/>
                  <a:gd name="T23" fmla="*/ 5707 h 155"/>
                  <a:gd name="T24" fmla="*/ 376 w 704"/>
                  <a:gd name="T25" fmla="*/ 2194 h 155"/>
                  <a:gd name="T26" fmla="*/ 1 w 704"/>
                  <a:gd name="T27" fmla="*/ 956 h 155"/>
                  <a:gd name="T28" fmla="*/ 343 w 704"/>
                  <a:gd name="T29" fmla="*/ 2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4"/>
                  <a:gd name="T46" fmla="*/ 0 h 155"/>
                  <a:gd name="T47" fmla="*/ 704 w 704"/>
                  <a:gd name="T48" fmla="*/ 155 h 1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4" h="155">
                    <a:moveTo>
                      <a:pt x="23" y="2"/>
                    </a:moveTo>
                    <a:lnTo>
                      <a:pt x="704" y="2"/>
                    </a:lnTo>
                    <a:cubicBezTo>
                      <a:pt x="666" y="10"/>
                      <a:pt x="614" y="42"/>
                      <a:pt x="585" y="71"/>
                    </a:cubicBezTo>
                    <a:cubicBezTo>
                      <a:pt x="577" y="79"/>
                      <a:pt x="572" y="91"/>
                      <a:pt x="561" y="95"/>
                    </a:cubicBezTo>
                    <a:cubicBezTo>
                      <a:pt x="543" y="102"/>
                      <a:pt x="524" y="100"/>
                      <a:pt x="505" y="103"/>
                    </a:cubicBezTo>
                    <a:cubicBezTo>
                      <a:pt x="489" y="108"/>
                      <a:pt x="471" y="110"/>
                      <a:pt x="457" y="119"/>
                    </a:cubicBezTo>
                    <a:cubicBezTo>
                      <a:pt x="449" y="124"/>
                      <a:pt x="442" y="131"/>
                      <a:pt x="433" y="135"/>
                    </a:cubicBezTo>
                    <a:cubicBezTo>
                      <a:pt x="418" y="142"/>
                      <a:pt x="385" y="151"/>
                      <a:pt x="385" y="151"/>
                    </a:cubicBezTo>
                    <a:cubicBezTo>
                      <a:pt x="313" y="146"/>
                      <a:pt x="238" y="155"/>
                      <a:pt x="169" y="135"/>
                    </a:cubicBezTo>
                    <a:cubicBezTo>
                      <a:pt x="135" y="125"/>
                      <a:pt x="154" y="102"/>
                      <a:pt x="129" y="87"/>
                    </a:cubicBezTo>
                    <a:cubicBezTo>
                      <a:pt x="115" y="78"/>
                      <a:pt x="81" y="71"/>
                      <a:pt x="81" y="71"/>
                    </a:cubicBezTo>
                    <a:cubicBezTo>
                      <a:pt x="35" y="2"/>
                      <a:pt x="96" y="83"/>
                      <a:pt x="41" y="39"/>
                    </a:cubicBezTo>
                    <a:cubicBezTo>
                      <a:pt x="33" y="33"/>
                      <a:pt x="33" y="21"/>
                      <a:pt x="25" y="15"/>
                    </a:cubicBezTo>
                    <a:cubicBezTo>
                      <a:pt x="18" y="10"/>
                      <a:pt x="2" y="15"/>
                      <a:pt x="1" y="7"/>
                    </a:cubicBezTo>
                    <a:cubicBezTo>
                      <a:pt x="0" y="0"/>
                      <a:pt x="16" y="4"/>
                      <a:pt x="23" y="2"/>
                    </a:cubicBezTo>
                    <a:close/>
                  </a:path>
                </a:pathLst>
              </a:custGeom>
              <a:solidFill>
                <a:srgbClr val="0066FF">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8" name="Text Box 5"/>
          <p:cNvSpPr txBox="1">
            <a:spLocks noChangeArrowheads="1"/>
          </p:cNvSpPr>
          <p:nvPr/>
        </p:nvSpPr>
        <p:spPr bwMode="auto">
          <a:xfrm>
            <a:off x="1168400" y="5416552"/>
            <a:ext cx="9956800" cy="338554"/>
          </a:xfrm>
          <a:prstGeom prst="rect">
            <a:avLst/>
          </a:prstGeom>
          <a:solidFill>
            <a:schemeClr val="bg1"/>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dirty="0">
                <a:solidFill>
                  <a:srgbClr val="000000"/>
                </a:solidFill>
                <a:latin typeface="Tahoma" charset="0"/>
                <a:cs typeface="Tahoma" charset="0"/>
              </a:rPr>
              <a:t>Community-managed Small Water Impounding Project, </a:t>
            </a:r>
            <a:r>
              <a:rPr lang="en-US" sz="1600" dirty="0" err="1">
                <a:solidFill>
                  <a:srgbClr val="000000"/>
                </a:solidFill>
                <a:latin typeface="Tahoma" charset="0"/>
                <a:cs typeface="Tahoma" charset="0"/>
              </a:rPr>
              <a:t>Maasin</a:t>
            </a:r>
            <a:r>
              <a:rPr lang="en-US" sz="1600" dirty="0">
                <a:solidFill>
                  <a:srgbClr val="000000"/>
                </a:solidFill>
                <a:latin typeface="Tahoma" charset="0"/>
                <a:cs typeface="Tahoma" charset="0"/>
              </a:rPr>
              <a:t> SWIP, </a:t>
            </a:r>
            <a:r>
              <a:rPr lang="en-US" sz="1600" dirty="0" err="1">
                <a:solidFill>
                  <a:srgbClr val="000000"/>
                </a:solidFill>
                <a:latin typeface="Tahoma" charset="0"/>
                <a:cs typeface="Tahoma" charset="0"/>
              </a:rPr>
              <a:t>Talugtog</a:t>
            </a:r>
            <a:r>
              <a:rPr lang="en-US" sz="1600" dirty="0">
                <a:solidFill>
                  <a:srgbClr val="000000"/>
                </a:solidFill>
                <a:latin typeface="Tahoma" charset="0"/>
                <a:cs typeface="Tahoma" charset="0"/>
              </a:rPr>
              <a:t>, Nueva Ecija</a:t>
            </a:r>
            <a:endParaRPr lang="en-US" sz="1600" dirty="0">
              <a:solidFill>
                <a:srgbClr val="000000"/>
              </a:solidFill>
              <a:latin typeface="Tahoma" charset="0"/>
            </a:endParaRPr>
          </a:p>
        </p:txBody>
      </p:sp>
    </p:spTree>
    <p:extLst>
      <p:ext uri="{BB962C8B-B14F-4D97-AF65-F5344CB8AC3E}">
        <p14:creationId xmlns:p14="http://schemas.microsoft.com/office/powerpoint/2010/main" val="3578448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4676</TotalTime>
  <Words>2975</Words>
  <Application>Microsoft Macintosh PowerPoint</Application>
  <PresentationFormat>Widescreen</PresentationFormat>
  <Paragraphs>235</Paragraphs>
  <Slides>25</Slides>
  <Notes>24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7" baseType="lpstr">
      <vt:lpstr>Arial</vt:lpstr>
      <vt:lpstr>Arial Narrow</vt:lpstr>
      <vt:lpstr>Calibri</vt:lpstr>
      <vt:lpstr>Calibri Light</vt:lpstr>
      <vt:lpstr>Comic Sans MS</vt:lpstr>
      <vt:lpstr>FortuneCity</vt:lpstr>
      <vt:lpstr>Tahoma</vt:lpstr>
      <vt:lpstr>Wingdings</vt:lpstr>
      <vt:lpstr>Wingdings 2</vt:lpstr>
      <vt:lpstr>Wingdings 3</vt:lpstr>
      <vt:lpstr>Office Theme</vt:lpstr>
      <vt:lpstr>AutoCAD.Drawing.16</vt:lpstr>
      <vt:lpstr>PowerPoint Presentation</vt:lpstr>
      <vt:lpstr>PowerPoint Presentation</vt:lpstr>
      <vt:lpstr>PowerPoint Presentation</vt:lpstr>
      <vt:lpstr>PowerPoint Presentation</vt:lpstr>
      <vt:lpstr>PowerPoint Presentation</vt:lpstr>
      <vt:lpstr>SUSTAINABLE WATER MANAGEMENT FRAMEWORK </vt:lpstr>
      <vt:lpstr>PowerPoint Presentation</vt:lpstr>
      <vt:lpstr>PowerPoint Presentation</vt:lpstr>
      <vt:lpstr> rainwater harvesting (upper watershed)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Earnest Lyle A. Jadsac</dc:creator>
  <cp:lastModifiedBy>Angelly Sebastian</cp:lastModifiedBy>
  <cp:revision>148</cp:revision>
  <cp:lastPrinted>2018-11-19T19:08:34Z</cp:lastPrinted>
  <dcterms:created xsi:type="dcterms:W3CDTF">2018-09-27T08:38:25Z</dcterms:created>
  <dcterms:modified xsi:type="dcterms:W3CDTF">2020-02-26T22:19:30Z</dcterms:modified>
</cp:coreProperties>
</file>